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56" r:id="rId2"/>
    <p:sldId id="257" r:id="rId3"/>
    <p:sldId id="258" r:id="rId4"/>
    <p:sldId id="265" r:id="rId5"/>
    <p:sldId id="278" r:id="rId6"/>
    <p:sldId id="266" r:id="rId7"/>
    <p:sldId id="270" r:id="rId8"/>
    <p:sldId id="271" r:id="rId9"/>
    <p:sldId id="27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4037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5008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3829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195389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4391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8180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93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672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223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535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82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9047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904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129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915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210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8320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2FC2AA40-48BA-4D59-8398-19500EF30DDB}" type="datetimeFigureOut">
              <a:rPr lang="pt-BR" smtClean="0"/>
              <a:t>05/05/2021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66960C2E-C2AF-4EBB-BBF9-9B2A0ED0968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556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B99FB0-5D99-4F11-A449-98B2A1BECF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609600"/>
            <a:ext cx="8676222" cy="3684103"/>
          </a:xfrm>
        </p:spPr>
        <p:txBody>
          <a:bodyPr>
            <a:noAutofit/>
          </a:bodyPr>
          <a:lstStyle/>
          <a:p>
            <a:br>
              <a:rPr lang="pt-BR" sz="3200" dirty="0"/>
            </a:br>
            <a:r>
              <a:rPr lang="en-US" sz="3600" b="0" i="0" u="none" strike="noStrike" baseline="0" dirty="0">
                <a:latin typeface="OpenSans-Semibold"/>
              </a:rPr>
              <a:t>Feasibility of Hypnosis on Performance in Air Rifle </a:t>
            </a:r>
            <a:r>
              <a:rPr lang="pt-BR" sz="3600" b="0" i="0" u="none" strike="noStrike" baseline="0" dirty="0" err="1">
                <a:latin typeface="OpenSans-Semibold"/>
              </a:rPr>
              <a:t>Shooting</a:t>
            </a:r>
            <a:r>
              <a:rPr lang="pt-BR" sz="3600" b="0" i="0" u="none" strike="noStrike" baseline="0" dirty="0">
                <a:latin typeface="OpenSans-Semibold"/>
              </a:rPr>
              <a:t> </a:t>
            </a:r>
            <a:r>
              <a:rPr lang="pt-BR" sz="3600" b="0" i="0" u="none" strike="noStrike" baseline="0" dirty="0" err="1">
                <a:latin typeface="OpenSans-Semibold"/>
              </a:rPr>
              <a:t>Competition</a:t>
            </a:r>
            <a:endParaRPr lang="pt-BR" sz="3200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8E4B945-E2E0-4295-92D1-DCCD1EF862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4293702"/>
            <a:ext cx="8676222" cy="1497497"/>
          </a:xfrm>
        </p:spPr>
        <p:txBody>
          <a:bodyPr>
            <a:normAutofit/>
          </a:bodyPr>
          <a:lstStyle/>
          <a:p>
            <a:endParaRPr lang="pt-BR" dirty="0"/>
          </a:p>
          <a:p>
            <a:r>
              <a:rPr lang="pt-BR" sz="1800" b="0" i="0" u="none" strike="noStrike" baseline="0" dirty="0">
                <a:latin typeface="OpenSans-Semibold"/>
              </a:rPr>
              <a:t>Sabrina </a:t>
            </a:r>
            <a:r>
              <a:rPr lang="pt-BR" sz="1800" b="0" i="0" u="none" strike="noStrike" baseline="0" dirty="0" err="1">
                <a:latin typeface="OpenSans-Semibold"/>
              </a:rPr>
              <a:t>Mattle</a:t>
            </a:r>
            <a:r>
              <a:rPr lang="pt-BR" sz="1800" b="0" i="0" u="none" strike="noStrike" baseline="0" dirty="0">
                <a:latin typeface="OpenSans-Semibold"/>
              </a:rPr>
              <a:t> , Daniel </a:t>
            </a:r>
            <a:r>
              <a:rPr lang="pt-BR" sz="1800" b="0" i="0" u="none" strike="noStrike" baseline="0" dirty="0" err="1">
                <a:latin typeface="OpenSans-Semibold"/>
              </a:rPr>
              <a:t>Birrer</a:t>
            </a:r>
            <a:r>
              <a:rPr lang="pt-BR" sz="1800" b="0" i="0" u="none" strike="noStrike" baseline="0" dirty="0">
                <a:latin typeface="OpenSans-Semibold"/>
              </a:rPr>
              <a:t> &amp; </a:t>
            </a:r>
            <a:r>
              <a:rPr lang="pt-BR" sz="1800" b="0" i="0" u="none" strike="noStrike" baseline="0" dirty="0" err="1">
                <a:latin typeface="OpenSans-Semibold"/>
              </a:rPr>
              <a:t>Achim</a:t>
            </a:r>
            <a:r>
              <a:rPr lang="pt-BR" sz="1800" b="0" i="0" u="none" strike="noStrike" baseline="0" dirty="0">
                <a:latin typeface="OpenSans-Semibold"/>
              </a:rPr>
              <a:t> </a:t>
            </a:r>
            <a:r>
              <a:rPr lang="pt-BR" sz="1800" b="0" i="0" u="none" strike="noStrike" baseline="0" dirty="0" err="1">
                <a:latin typeface="OpenSans-Semibold"/>
              </a:rPr>
              <a:t>Elfering</a:t>
            </a:r>
            <a:endParaRPr lang="pt-BR" dirty="0"/>
          </a:p>
          <a:p>
            <a:r>
              <a:rPr lang="en-US" sz="1800" b="0" i="0" u="none" strike="noStrike" baseline="0" dirty="0">
                <a:solidFill>
                  <a:srgbClr val="FFFF00"/>
                </a:solidFill>
                <a:latin typeface="ArialUnicodeMS"/>
              </a:rPr>
              <a:t>International Journal of Clinical and Experimental </a:t>
            </a:r>
            <a:r>
              <a:rPr lang="pt-BR" sz="1800" b="0" i="0" u="none" strike="noStrike" baseline="0" dirty="0" err="1">
                <a:solidFill>
                  <a:srgbClr val="FFFF00"/>
                </a:solidFill>
                <a:latin typeface="ArialUnicodeMS"/>
              </a:rPr>
              <a:t>Hypnosis</a:t>
            </a:r>
            <a:r>
              <a:rPr lang="pt-BR" sz="1800" b="0" i="0" u="none" strike="noStrike" baseline="0" dirty="0">
                <a:solidFill>
                  <a:srgbClr val="FFFF00"/>
                </a:solidFill>
                <a:latin typeface="ArialUnicodeMS"/>
              </a:rPr>
              <a:t>  | 17 de Agosto de 2020</a:t>
            </a:r>
            <a:endParaRPr lang="pt-BR" sz="1200" i="1" dirty="0">
              <a:solidFill>
                <a:srgbClr val="FFFF00"/>
              </a:solidFill>
            </a:endParaRPr>
          </a:p>
        </p:txBody>
      </p:sp>
      <p:pic>
        <p:nvPicPr>
          <p:cNvPr id="5" name="Imagem 4" descr="Uma imagem contendo desenho&#10;&#10;Descrição gerada automaticamente">
            <a:extLst>
              <a:ext uri="{FF2B5EF4-FFF2-40B4-BE49-F238E27FC236}">
                <a16:creationId xmlns:a16="http://schemas.microsoft.com/office/drawing/2014/main" id="{88C256CD-D1FA-4C71-985C-E6A428CC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04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B201C-07BF-4558-ABFE-70B9D3C92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305E8A-DFD4-42EC-9309-E1B71C5B9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"/>
            </a:pPr>
            <a:r>
              <a:rPr lang="pt-BR" dirty="0"/>
              <a:t>Psicologia do Esporte</a:t>
            </a:r>
          </a:p>
          <a:p>
            <a:pPr lvl="1">
              <a:buFont typeface="Symbol" panose="05050102010706020507" pitchFamily="18" charset="2"/>
              <a:buChar char=""/>
            </a:pPr>
            <a:r>
              <a:rPr lang="pt-BR" dirty="0" err="1"/>
              <a:t>Visualisação</a:t>
            </a:r>
            <a:endParaRPr lang="pt-BR" dirty="0"/>
          </a:p>
          <a:p>
            <a:pPr lvl="1">
              <a:buFont typeface="Symbol" panose="05050102010706020507" pitchFamily="18" charset="2"/>
              <a:buChar char=""/>
            </a:pPr>
            <a:r>
              <a:rPr lang="pt-BR" dirty="0"/>
              <a:t>Automotivação</a:t>
            </a:r>
          </a:p>
          <a:p>
            <a:pPr lvl="1">
              <a:buFont typeface="Symbol" panose="05050102010706020507" pitchFamily="18" charset="2"/>
              <a:buChar char=""/>
            </a:pPr>
            <a:r>
              <a:rPr lang="pt-BR" dirty="0"/>
              <a:t>Definição de metas</a:t>
            </a:r>
          </a:p>
          <a:p>
            <a:pPr lvl="1">
              <a:buFont typeface="Symbol" panose="05050102010706020507" pitchFamily="18" charset="2"/>
              <a:buChar char=""/>
            </a:pPr>
            <a:r>
              <a:rPr lang="pt-BR" dirty="0"/>
              <a:t>Relaxamento</a:t>
            </a:r>
          </a:p>
          <a:p>
            <a:pPr lvl="1">
              <a:buFont typeface="Symbol" panose="05050102010706020507" pitchFamily="18" charset="2"/>
              <a:buChar char=""/>
            </a:pPr>
            <a:r>
              <a:rPr lang="pt-BR" dirty="0"/>
              <a:t>Efeitos positivos no desempenho</a:t>
            </a: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4E3A3297-A3FD-44E7-AD21-CC8AB305C5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479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0E852F-4038-472B-AC16-82FAD5872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1. introdução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9B37DD0-E9EA-486C-864E-589B0206AC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Symbol" panose="05050102010706020507" pitchFamily="18" charset="2"/>
              <a:buChar char="ª"/>
            </a:pPr>
            <a:r>
              <a:rPr lang="pt-BR" sz="3200" dirty="0">
                <a:solidFill>
                  <a:srgbClr val="FFFF00"/>
                </a:solidFill>
              </a:rPr>
              <a:t>Hipnose</a:t>
            </a:r>
          </a:p>
          <a:p>
            <a:pPr algn="l"/>
            <a:r>
              <a:rPr lang="en-US" dirty="0"/>
              <a:t>hypnosis has been found to have positive effects on athletic performance in </a:t>
            </a:r>
            <a:r>
              <a:rPr lang="pt-BR" dirty="0">
                <a:solidFill>
                  <a:srgbClr val="FFFF00"/>
                </a:solidFill>
              </a:rPr>
              <a:t>basketball</a:t>
            </a:r>
            <a:r>
              <a:rPr lang="pt-BR" dirty="0"/>
              <a:t> (N = 5, </a:t>
            </a:r>
            <a:r>
              <a:rPr lang="pt-BR" dirty="0" err="1"/>
              <a:t>Pates</a:t>
            </a:r>
            <a:r>
              <a:rPr lang="pt-BR" dirty="0"/>
              <a:t> et al., 2002; N = 3; </a:t>
            </a:r>
            <a:r>
              <a:rPr lang="pt-BR" dirty="0" err="1"/>
              <a:t>Pates</a:t>
            </a:r>
            <a:r>
              <a:rPr lang="pt-BR" dirty="0"/>
              <a:t>, Maynard, et al., 2001; N = 24; </a:t>
            </a:r>
            <a:r>
              <a:rPr lang="pt-BR" dirty="0" err="1"/>
              <a:t>Schreiber</a:t>
            </a:r>
            <a:r>
              <a:rPr lang="pt-BR" dirty="0"/>
              <a:t>, 1991) </a:t>
            </a:r>
            <a:r>
              <a:rPr lang="pt-BR" dirty="0" err="1"/>
              <a:t>and</a:t>
            </a:r>
            <a:r>
              <a:rPr lang="pt-BR" dirty="0"/>
              <a:t> </a:t>
            </a:r>
            <a:r>
              <a:rPr lang="pt-BR" dirty="0" err="1">
                <a:solidFill>
                  <a:srgbClr val="FFFF00"/>
                </a:solidFill>
              </a:rPr>
              <a:t>golf</a:t>
            </a:r>
            <a:r>
              <a:rPr lang="pt-BR" dirty="0"/>
              <a:t> (N = 1, </a:t>
            </a:r>
            <a:r>
              <a:rPr lang="pt-BR" dirty="0" err="1"/>
              <a:t>Pates</a:t>
            </a:r>
            <a:r>
              <a:rPr lang="pt-BR" dirty="0"/>
              <a:t>, 2013; N = 3; </a:t>
            </a:r>
            <a:r>
              <a:rPr lang="pt-BR" dirty="0" err="1"/>
              <a:t>Pates</a:t>
            </a:r>
            <a:r>
              <a:rPr lang="pt-BR" dirty="0"/>
              <a:t> &amp; Maynard, 2000; N = 5;</a:t>
            </a:r>
            <a:r>
              <a:rPr lang="en-US" dirty="0"/>
              <a:t>Pates, Oliver, et al., 2001). Studies have also reported that hypnosis has a promising effect </a:t>
            </a:r>
            <a:r>
              <a:rPr lang="pt-BR" dirty="0" err="1"/>
              <a:t>on</a:t>
            </a:r>
            <a:r>
              <a:rPr lang="pt-BR" dirty="0"/>
              <a:t> performance in </a:t>
            </a:r>
            <a:r>
              <a:rPr lang="pt-BR" dirty="0">
                <a:solidFill>
                  <a:srgbClr val="FFFF00"/>
                </a:solidFill>
              </a:rPr>
              <a:t>soccer</a:t>
            </a:r>
            <a:r>
              <a:rPr lang="pt-BR" dirty="0"/>
              <a:t> (N = 1, Barker &amp; Jones, 2008; d =.71, N = 59; Barker et al., 2010) </a:t>
            </a:r>
            <a:r>
              <a:rPr lang="en-US" dirty="0"/>
              <a:t>and </a:t>
            </a:r>
            <a:r>
              <a:rPr lang="en-US" dirty="0">
                <a:solidFill>
                  <a:srgbClr val="FFFF00"/>
                </a:solidFill>
              </a:rPr>
              <a:t>badminton</a:t>
            </a:r>
            <a:r>
              <a:rPr lang="en-US" dirty="0"/>
              <a:t> (N = 4, Pates &amp; </a:t>
            </a:r>
            <a:r>
              <a:rPr lang="en-US" dirty="0" err="1"/>
              <a:t>Palmi</a:t>
            </a:r>
            <a:r>
              <a:rPr lang="en-US" dirty="0"/>
              <a:t>, 2002). Furthermore, there are indications of an </a:t>
            </a:r>
            <a:r>
              <a:rPr lang="pt-BR" dirty="0" err="1"/>
              <a:t>increase</a:t>
            </a:r>
            <a:r>
              <a:rPr lang="pt-BR" dirty="0"/>
              <a:t> in performance </a:t>
            </a:r>
            <a:r>
              <a:rPr lang="pt-BR" dirty="0" err="1"/>
              <a:t>due</a:t>
            </a:r>
            <a:r>
              <a:rPr lang="pt-BR" dirty="0"/>
              <a:t> </a:t>
            </a:r>
            <a:r>
              <a:rPr lang="pt-BR" dirty="0" err="1"/>
              <a:t>to</a:t>
            </a:r>
            <a:r>
              <a:rPr lang="pt-BR" dirty="0"/>
              <a:t> </a:t>
            </a:r>
            <a:r>
              <a:rPr lang="pt-BR" dirty="0" err="1"/>
              <a:t>hypnosis</a:t>
            </a:r>
            <a:r>
              <a:rPr lang="pt-BR" dirty="0"/>
              <a:t> in </a:t>
            </a:r>
            <a:r>
              <a:rPr lang="pt-BR" dirty="0" err="1">
                <a:solidFill>
                  <a:srgbClr val="FFFF00"/>
                </a:solidFill>
              </a:rPr>
              <a:t>archery</a:t>
            </a:r>
            <a:r>
              <a:rPr lang="pt-BR" dirty="0"/>
              <a:t> (N = 1, </a:t>
            </a:r>
            <a:r>
              <a:rPr lang="pt-BR" dirty="0" err="1"/>
              <a:t>Robazza</a:t>
            </a:r>
            <a:r>
              <a:rPr lang="pt-BR" dirty="0"/>
              <a:t> &amp; </a:t>
            </a:r>
            <a:r>
              <a:rPr lang="pt-BR" dirty="0" err="1"/>
              <a:t>Bortoli</a:t>
            </a:r>
            <a:r>
              <a:rPr lang="pt-BR" dirty="0"/>
              <a:t>, 1995), </a:t>
            </a:r>
            <a:r>
              <a:rPr lang="en-US" dirty="0">
                <a:solidFill>
                  <a:srgbClr val="FFFF00"/>
                </a:solidFill>
              </a:rPr>
              <a:t>cricket</a:t>
            </a:r>
            <a:r>
              <a:rPr lang="en-US" dirty="0"/>
              <a:t> (N = 1, Barker &amp; Jones, 2006), and </a:t>
            </a:r>
            <a:r>
              <a:rPr lang="en-US" dirty="0">
                <a:solidFill>
                  <a:srgbClr val="FFFF00"/>
                </a:solidFill>
              </a:rPr>
              <a:t>weightlifting</a:t>
            </a:r>
            <a:r>
              <a:rPr lang="en-US" dirty="0"/>
              <a:t> (N = 32, Howard &amp; Reardon, 1986), as well as in </a:t>
            </a:r>
            <a:r>
              <a:rPr lang="en-US" dirty="0">
                <a:solidFill>
                  <a:srgbClr val="FFFF00"/>
                </a:solidFill>
              </a:rPr>
              <a:t>throwing accuracy </a:t>
            </a:r>
            <a:r>
              <a:rPr lang="en-US" dirty="0"/>
              <a:t>unrelated to a specific sport (N = 22, </a:t>
            </a:r>
            <a:r>
              <a:rPr lang="en-US" dirty="0" err="1"/>
              <a:t>Jalene</a:t>
            </a:r>
            <a:r>
              <a:rPr lang="en-US" dirty="0"/>
              <a:t> &amp; Wulf, 2014). In contrast, some studies have reported no enhancement of sport performance through hypnosis in </a:t>
            </a:r>
            <a:r>
              <a:rPr lang="en-US" dirty="0">
                <a:solidFill>
                  <a:srgbClr val="C00000"/>
                </a:solidFill>
              </a:rPr>
              <a:t>tennis</a:t>
            </a:r>
            <a:r>
              <a:rPr lang="en-US" dirty="0"/>
              <a:t> (N = 90, Greer &amp; </a:t>
            </a:r>
            <a:r>
              <a:rPr lang="en-US" dirty="0" err="1"/>
              <a:t>Engs</a:t>
            </a:r>
            <a:r>
              <a:rPr lang="en-US" dirty="0"/>
              <a:t>, 1986), fencing (N = 33, </a:t>
            </a:r>
            <a:r>
              <a:rPr lang="en-US" dirty="0" err="1"/>
              <a:t>Wojcikiewicz</a:t>
            </a:r>
            <a:r>
              <a:rPr lang="en-US" dirty="0"/>
              <a:t> &amp; </a:t>
            </a:r>
            <a:r>
              <a:rPr lang="en-US" dirty="0" err="1"/>
              <a:t>Orlick</a:t>
            </a:r>
            <a:r>
              <a:rPr lang="en-US" dirty="0"/>
              <a:t>, 1987), and </a:t>
            </a:r>
            <a:r>
              <a:rPr lang="en-US" dirty="0">
                <a:solidFill>
                  <a:srgbClr val="C00000"/>
                </a:solidFill>
              </a:rPr>
              <a:t>boxing</a:t>
            </a:r>
            <a:r>
              <a:rPr lang="en-US" dirty="0"/>
              <a:t> (N = 1, Heyman, 1987).</a:t>
            </a: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FDCD35EB-37A5-40FA-AC14-0A194C8BE3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51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17063-76FF-436F-AAAF-C07BC4F8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2994991"/>
          </a:xfrm>
        </p:spPr>
        <p:txBody>
          <a:bodyPr/>
          <a:lstStyle/>
          <a:p>
            <a:r>
              <a:rPr lang="pt-BR" dirty="0"/>
              <a:t>2. 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2F3EE-E729-44C3-88C6-1D577419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N=8 Atletas da seleção nacional Suíça de tiro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4 homens e 4 mulheres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Idade de 18 a 33 anos (M-24,4, DP 5,55)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Dados coletados no </a:t>
            </a:r>
            <a:r>
              <a:rPr lang="pt-BR" dirty="0" err="1"/>
              <a:t>Shooting</a:t>
            </a:r>
            <a:r>
              <a:rPr lang="pt-BR" dirty="0"/>
              <a:t> Masters – Campeonato local com os atletas de elite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Todos tinham experiência com algum tipo de treinamento psicológico, mas nenhum deles com hipnose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Design A-B-A – Intervalo de 1 mês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CB5B1779-46E9-47D1-8B64-9BF2E580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77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B17063-76FF-436F-AAAF-C07BC4F838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2994991"/>
          </a:xfrm>
        </p:spPr>
        <p:txBody>
          <a:bodyPr/>
          <a:lstStyle/>
          <a:p>
            <a:r>
              <a:rPr lang="pt-BR" dirty="0"/>
              <a:t>2. Métodos 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FA2F3EE-E729-44C3-88C6-1D5774199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Antes da competição com hipnose os atletas completaram um questionário online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Intervenção com hipnose feita 1 hora antes da competição, fora do estande e individualmente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en-US" dirty="0"/>
              <a:t>Signer-Fischer (2019) “</a:t>
            </a:r>
            <a:r>
              <a:rPr lang="en-US" dirty="0">
                <a:solidFill>
                  <a:srgbClr val="FFFF00"/>
                </a:solidFill>
              </a:rPr>
              <a:t>Perceive achieved goals, look back and experience the path to success</a:t>
            </a:r>
            <a:r>
              <a:rPr lang="en-US" dirty="0"/>
              <a:t>”</a:t>
            </a:r>
            <a:endParaRPr lang="pt-BR" dirty="0"/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10 a 15 minutos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Coleta dos scores e das avaliações subjetivas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CB5B1779-46E9-47D1-8B64-9BF2E5801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9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C63AF7-130B-4BDD-93E7-2C9F9D0B5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2819400"/>
          </a:xfrm>
        </p:spPr>
        <p:txBody>
          <a:bodyPr/>
          <a:lstStyle/>
          <a:p>
            <a:r>
              <a:rPr lang="pt-BR" dirty="0"/>
              <a:t>2. Materiais e métodos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40240C-95F4-46F3-ABDF-C354761FC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Chamada 1: suspeita de tráfico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Chamada 2: Suspeito foi para o estande de tiro e está agressivo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Chamada 3: investigar veiculo suspeito em zona militar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Incidente: roubo em agencia dos correios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Cenário foi construído para baixar a expectativa de encontro letal, causando surpresa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Disparos (Paintball) são efetuados contra os policiais por um individuo, outro permanece inerte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Atores foram instruídos a cooperar quando ouvissem uma ordem clara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Cenário termina quando suspeitos são algemados, após 2h de simulação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01666C73-FE48-44EE-B764-BD9898B5C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87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919677-6107-4A8C-97D0-50C2513D3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599"/>
            <a:ext cx="9905998" cy="2955235"/>
          </a:xfrm>
        </p:spPr>
        <p:txBody>
          <a:bodyPr/>
          <a:lstStyle/>
          <a:p>
            <a:r>
              <a:rPr lang="pt-BR" dirty="0"/>
              <a:t>3. resultados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C5B423D-024E-4EC5-8607-CE2C027AF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5 dos 8 atiradores melhoraram o desempenho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2 atiradores bateram seus recordes pessoais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2 atiradores pioraram o desempenho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Participantes relataram que conseguiram se engajar na intervenção</a:t>
            </a:r>
          </a:p>
          <a:p>
            <a:pPr lvl="1">
              <a:buFont typeface="Symbol" panose="05050102010706020507" pitchFamily="18" charset="2"/>
              <a:buChar char="ª"/>
            </a:pPr>
            <a:r>
              <a:rPr lang="pt-BR" dirty="0"/>
              <a:t>Declararam que acreditam que a intervenção tenha um resultado positivo</a:t>
            </a:r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8A0F95F5-EB4D-4A39-90E2-2814BA0C5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820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B2DD2-9D92-41A0-8889-71E8E0B7B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582614"/>
            <a:ext cx="9905998" cy="1301263"/>
          </a:xfrm>
        </p:spPr>
        <p:txBody>
          <a:bodyPr/>
          <a:lstStyle/>
          <a:p>
            <a:r>
              <a:rPr lang="pt-BR" dirty="0"/>
              <a:t>4. Discussão (pelos autores)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3ACAB8D-DF7A-4C5C-B15B-FCE029893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1" y="2666999"/>
            <a:ext cx="10933043" cy="4050324"/>
          </a:xfrm>
        </p:spPr>
        <p:txBody>
          <a:bodyPr>
            <a:normAutofit lnSpcReduction="10000"/>
          </a:bodyPr>
          <a:lstStyle/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3 atletas tiveram uma pequena melhora no desempenho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6 dos 8 participantes mostraram diferença nas medidas de base e intervenção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2 participantes tiveram uma redução no desempenho, mas um deles relatou que esse decréscimo poderia ser referente a uma mudança na técnica de tiro empregada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Considerando o alto nível dos atiradores, não é surpresa que os resultados sejam humildes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2 sujeitos bateram seus recordes pessoais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Todos os sujeitos relataram a intervenção como útil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O nome Hipnose não foi utilizado. Recomenda-se que futuros estudos utilizem. </a:t>
            </a:r>
          </a:p>
          <a:p>
            <a:pPr>
              <a:buFont typeface="Symbol" panose="05050102010706020507" pitchFamily="18" charset="2"/>
              <a:buChar char="ª"/>
            </a:pPr>
            <a:r>
              <a:rPr lang="pt-BR" dirty="0"/>
              <a:t>Mais estudos são necessários.</a:t>
            </a:r>
          </a:p>
          <a:p>
            <a:endParaRPr lang="pt-BR" dirty="0"/>
          </a:p>
        </p:txBody>
      </p:sp>
      <p:pic>
        <p:nvPicPr>
          <p:cNvPr id="4" name="Imagem 3" descr="Uma imagem contendo desenho&#10;&#10;Descrição gerada automaticamente">
            <a:extLst>
              <a:ext uri="{FF2B5EF4-FFF2-40B4-BE49-F238E27FC236}">
                <a16:creationId xmlns:a16="http://schemas.microsoft.com/office/drawing/2014/main" id="{74AB70A1-E074-4CF9-8FE5-313F7D608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79" y="284921"/>
            <a:ext cx="2317088" cy="156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31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Uma imagem contendo desenho&#10;&#10;Descrição gerada automaticamente">
            <a:extLst>
              <a:ext uri="{FF2B5EF4-FFF2-40B4-BE49-F238E27FC236}">
                <a16:creationId xmlns:a16="http://schemas.microsoft.com/office/drawing/2014/main" id="{2E794504-C8EA-48BE-BF78-6E5CB63C4C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71" y="1994452"/>
            <a:ext cx="5075993" cy="3425688"/>
          </a:xfrm>
          <a:prstGeom prst="rect">
            <a:avLst/>
          </a:prstGeom>
        </p:spPr>
      </p:pic>
      <p:pic>
        <p:nvPicPr>
          <p:cNvPr id="4" name="Imagem 3" descr="Desenho em preto e branco&#10;&#10;Descrição gerada automaticamente">
            <a:extLst>
              <a:ext uri="{FF2B5EF4-FFF2-40B4-BE49-F238E27FC236}">
                <a16:creationId xmlns:a16="http://schemas.microsoft.com/office/drawing/2014/main" id="{9D6882B0-E7A2-4730-AB8A-3C5FF2A220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82" y="505855"/>
            <a:ext cx="5219047" cy="54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304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lha">
  <a:themeElements>
    <a:clrScheme name="Malh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alh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lh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TM03457485[[fn=Malha]]</Template>
  <TotalTime>389</TotalTime>
  <Words>658</Words>
  <Application>Microsoft Office PowerPoint</Application>
  <PresentationFormat>Widescreen</PresentationFormat>
  <Paragraphs>51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ArialUnicodeMS</vt:lpstr>
      <vt:lpstr>Century Gothic</vt:lpstr>
      <vt:lpstr>OpenSans-Semibold</vt:lpstr>
      <vt:lpstr>Symbol</vt:lpstr>
      <vt:lpstr>Malha</vt:lpstr>
      <vt:lpstr> Feasibility of Hypnosis on Performance in Air Rifle Shooting Competition</vt:lpstr>
      <vt:lpstr>1. introdução</vt:lpstr>
      <vt:lpstr>1. introdução</vt:lpstr>
      <vt:lpstr>2. métodos</vt:lpstr>
      <vt:lpstr>2. Métodos </vt:lpstr>
      <vt:lpstr>2. Materiais e métodos</vt:lpstr>
      <vt:lpstr>3. resultados</vt:lpstr>
      <vt:lpstr>4. Discussão (pelos autores)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Differential Effects of Physiological Arousal Following Acute Stress on Police Officer Performance in a Simulated Critical Incident</dc:title>
  <dc:creator>Lucas Silveira</dc:creator>
  <cp:lastModifiedBy>Lucas Silveira</cp:lastModifiedBy>
  <cp:revision>32</cp:revision>
  <dcterms:created xsi:type="dcterms:W3CDTF">2020-03-08T21:23:54Z</dcterms:created>
  <dcterms:modified xsi:type="dcterms:W3CDTF">2021-05-05T22:10:35Z</dcterms:modified>
</cp:coreProperties>
</file>