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sldIdLst>
    <p:sldId id="256" r:id="rId2"/>
    <p:sldId id="257" r:id="rId3"/>
    <p:sldId id="278" r:id="rId4"/>
    <p:sldId id="293" r:id="rId5"/>
    <p:sldId id="294" r:id="rId6"/>
    <p:sldId id="295" r:id="rId7"/>
    <p:sldId id="270" r:id="rId8"/>
    <p:sldId id="296" r:id="rId9"/>
    <p:sldId id="297" r:id="rId10"/>
    <p:sldId id="298" r:id="rId11"/>
    <p:sldId id="299" r:id="rId12"/>
    <p:sldId id="291" r:id="rId13"/>
    <p:sldId id="300" r:id="rId14"/>
    <p:sldId id="302" r:id="rId15"/>
    <p:sldId id="301" r:id="rId16"/>
    <p:sldId id="303" r:id="rId17"/>
    <p:sldId id="273"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pt-BR"/>
              <a:t>Clique para editar o título Mestre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2FC2AA40-48BA-4D59-8398-19500EF30DDB}" type="datetimeFigureOut">
              <a:rPr lang="pt-BR" smtClean="0"/>
              <a:t>18/05/2021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66960C2E-C2AF-4EBB-BBF9-9B2A0ED09686}" type="slidenum">
              <a:rPr lang="pt-BR" smtClean="0"/>
              <a:t>‹nº›</a:t>
            </a:fld>
            <a:endParaRPr lang="pt-BR"/>
          </a:p>
        </p:txBody>
      </p:sp>
    </p:spTree>
    <p:extLst>
      <p:ext uri="{BB962C8B-B14F-4D97-AF65-F5344CB8AC3E}">
        <p14:creationId xmlns:p14="http://schemas.microsoft.com/office/powerpoint/2010/main" val="29540379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Foto Panorâmica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2FC2AA40-48BA-4D59-8398-19500EF30DDB}" type="datetimeFigureOut">
              <a:rPr lang="pt-BR" smtClean="0"/>
              <a:t>18/05/2021</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66960C2E-C2AF-4EBB-BBF9-9B2A0ED09686}" type="slidenum">
              <a:rPr lang="pt-BR" smtClean="0"/>
              <a:t>‹nº›</a:t>
            </a:fld>
            <a:endParaRPr lang="pt-BR"/>
          </a:p>
        </p:txBody>
      </p:sp>
    </p:spTree>
    <p:extLst>
      <p:ext uri="{BB962C8B-B14F-4D97-AF65-F5344CB8AC3E}">
        <p14:creationId xmlns:p14="http://schemas.microsoft.com/office/powerpoint/2010/main" val="36650083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pt-BR"/>
              <a:t>Clique para editar o título Mestre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2FC2AA40-48BA-4D59-8398-19500EF30DDB}" type="datetimeFigureOut">
              <a:rPr lang="pt-BR" smtClean="0"/>
              <a:t>18/05/2021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66960C2E-C2AF-4EBB-BBF9-9B2A0ED09686}" type="slidenum">
              <a:rPr lang="pt-BR" smtClean="0"/>
              <a:t>‹nº›</a:t>
            </a:fld>
            <a:endParaRPr lang="pt-BR"/>
          </a:p>
        </p:txBody>
      </p:sp>
    </p:spTree>
    <p:extLst>
      <p:ext uri="{BB962C8B-B14F-4D97-AF65-F5344CB8AC3E}">
        <p14:creationId xmlns:p14="http://schemas.microsoft.com/office/powerpoint/2010/main" val="36138294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pt-BR"/>
              <a:t>Clique para editar o título Mestre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a:t>Clique para editar os estilos de texto Mestres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pt-BR"/>
              <a:t>Clique para editar os estilos de texto Mestres</a:t>
            </a:r>
          </a:p>
        </p:txBody>
      </p:sp>
      <p:sp>
        <p:nvSpPr>
          <p:cNvPr id="4" name="Date Placeholder 3"/>
          <p:cNvSpPr>
            <a:spLocks noGrp="1"/>
          </p:cNvSpPr>
          <p:nvPr>
            <p:ph type="dt" sz="half" idx="10"/>
          </p:nvPr>
        </p:nvSpPr>
        <p:spPr/>
        <p:txBody>
          <a:bodyPr/>
          <a:lstStyle/>
          <a:p>
            <a:fld id="{2FC2AA40-48BA-4D59-8398-19500EF30DDB}" type="datetimeFigureOut">
              <a:rPr lang="pt-BR" smtClean="0"/>
              <a:t>18/05/2021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66960C2E-C2AF-4EBB-BBF9-9B2A0ED09686}" type="slidenum">
              <a:rPr lang="pt-BR" smtClean="0"/>
              <a:t>‹nº›</a:t>
            </a:fld>
            <a:endParaRPr lang="pt-BR"/>
          </a:p>
        </p:txBody>
      </p:sp>
    </p:spTree>
    <p:extLst>
      <p:ext uri="{BB962C8B-B14F-4D97-AF65-F5344CB8AC3E}">
        <p14:creationId xmlns:p14="http://schemas.microsoft.com/office/powerpoint/2010/main" val="36195389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pt-BR"/>
              <a:t>Clique para editar o título Mestre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pt-BR"/>
              <a:t>Clique para editar os estilos de texto Mestres</a:t>
            </a:r>
          </a:p>
        </p:txBody>
      </p:sp>
      <p:sp>
        <p:nvSpPr>
          <p:cNvPr id="4" name="Date Placeholder 3"/>
          <p:cNvSpPr>
            <a:spLocks noGrp="1"/>
          </p:cNvSpPr>
          <p:nvPr>
            <p:ph type="dt" sz="half" idx="10"/>
          </p:nvPr>
        </p:nvSpPr>
        <p:spPr/>
        <p:txBody>
          <a:bodyPr/>
          <a:lstStyle/>
          <a:p>
            <a:fld id="{2FC2AA40-48BA-4D59-8398-19500EF30DDB}" type="datetimeFigureOut">
              <a:rPr lang="pt-BR" smtClean="0"/>
              <a:t>18/05/2021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66960C2E-C2AF-4EBB-BBF9-9B2A0ED09686}" type="slidenum">
              <a:rPr lang="pt-BR" smtClean="0"/>
              <a:t>‹nº›</a:t>
            </a:fld>
            <a:endParaRPr lang="pt-BR"/>
          </a:p>
        </p:txBody>
      </p:sp>
    </p:spTree>
    <p:extLst>
      <p:ext uri="{BB962C8B-B14F-4D97-AF65-F5344CB8AC3E}">
        <p14:creationId xmlns:p14="http://schemas.microsoft.com/office/powerpoint/2010/main" val="19043913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o Cartão de Nome">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pt-BR"/>
              <a:t>Clique para editar o título Mestre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pt-BR"/>
              <a:t>Clique para editar os estilos de texto Mestres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2FC2AA40-48BA-4D59-8398-19500EF30DDB}" type="datetimeFigureOut">
              <a:rPr lang="pt-BR" smtClean="0"/>
              <a:t>18/05/2021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66960C2E-C2AF-4EBB-BBF9-9B2A0ED09686}" type="slidenum">
              <a:rPr lang="pt-BR" smtClean="0"/>
              <a:t>‹nº›</a:t>
            </a:fld>
            <a:endParaRPr lang="pt-BR"/>
          </a:p>
        </p:txBody>
      </p:sp>
    </p:spTree>
    <p:extLst>
      <p:ext uri="{BB962C8B-B14F-4D97-AF65-F5344CB8AC3E}">
        <p14:creationId xmlns:p14="http://schemas.microsoft.com/office/powerpoint/2010/main" val="11281804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iro ou Falso">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pt-BR"/>
              <a:t>Clique para editar o título Mestre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pt-BR"/>
              <a:t>Clique para editar os estilos de texto Mestres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2FC2AA40-48BA-4D59-8398-19500EF30DDB}" type="datetimeFigureOut">
              <a:rPr lang="pt-BR" smtClean="0"/>
              <a:t>18/05/2021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66960C2E-C2AF-4EBB-BBF9-9B2A0ED09686}" type="slidenum">
              <a:rPr lang="pt-BR" smtClean="0"/>
              <a:t>‹nº›</a:t>
            </a:fld>
            <a:endParaRPr lang="pt-BR"/>
          </a:p>
        </p:txBody>
      </p:sp>
    </p:spTree>
    <p:extLst>
      <p:ext uri="{BB962C8B-B14F-4D97-AF65-F5344CB8AC3E}">
        <p14:creationId xmlns:p14="http://schemas.microsoft.com/office/powerpoint/2010/main" val="10019386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ncho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2FC2AA40-48BA-4D59-8398-19500EF30DDB}" type="datetimeFigureOut">
              <a:rPr lang="pt-BR" smtClean="0"/>
              <a:t>18/05/2021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66960C2E-C2AF-4EBB-BBF9-9B2A0ED09686}" type="slidenum">
              <a:rPr lang="pt-BR" smtClean="0"/>
              <a:t>‹nº›</a:t>
            </a:fld>
            <a:endParaRPr lang="pt-BR"/>
          </a:p>
        </p:txBody>
      </p:sp>
    </p:spTree>
    <p:extLst>
      <p:ext uri="{BB962C8B-B14F-4D97-AF65-F5344CB8AC3E}">
        <p14:creationId xmlns:p14="http://schemas.microsoft.com/office/powerpoint/2010/main" val="24369672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2FC2AA40-48BA-4D59-8398-19500EF30DDB}" type="datetimeFigureOut">
              <a:rPr lang="pt-BR" smtClean="0"/>
              <a:t>18/05/2021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66960C2E-C2AF-4EBB-BBF9-9B2A0ED09686}" type="slidenum">
              <a:rPr lang="pt-BR" smtClean="0"/>
              <a:t>‹nº›</a:t>
            </a:fld>
            <a:endParaRPr lang="pt-BR"/>
          </a:p>
        </p:txBody>
      </p:sp>
    </p:spTree>
    <p:extLst>
      <p:ext uri="{BB962C8B-B14F-4D97-AF65-F5344CB8AC3E}">
        <p14:creationId xmlns:p14="http://schemas.microsoft.com/office/powerpoint/2010/main" val="7322325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nchor="ct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2FC2AA40-48BA-4D59-8398-19500EF30DDB}" type="datetimeFigureOut">
              <a:rPr lang="pt-BR" smtClean="0"/>
              <a:t>18/05/2021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66960C2E-C2AF-4EBB-BBF9-9B2A0ED09686}" type="slidenum">
              <a:rPr lang="pt-BR" smtClean="0"/>
              <a:t>‹nº›</a:t>
            </a:fld>
            <a:endParaRPr lang="pt-BR"/>
          </a:p>
        </p:txBody>
      </p:sp>
    </p:spTree>
    <p:extLst>
      <p:ext uri="{BB962C8B-B14F-4D97-AF65-F5344CB8AC3E}">
        <p14:creationId xmlns:p14="http://schemas.microsoft.com/office/powerpoint/2010/main" val="2395355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pt-BR"/>
              <a:t>Clique para editar o título Mestre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2FC2AA40-48BA-4D59-8398-19500EF30DDB}" type="datetimeFigureOut">
              <a:rPr lang="pt-BR" smtClean="0"/>
              <a:t>18/05/2021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66960C2E-C2AF-4EBB-BBF9-9B2A0ED09686}" type="slidenum">
              <a:rPr lang="pt-BR" smtClean="0"/>
              <a:t>‹nº›</a:t>
            </a:fld>
            <a:endParaRPr lang="pt-BR"/>
          </a:p>
        </p:txBody>
      </p:sp>
    </p:spTree>
    <p:extLst>
      <p:ext uri="{BB962C8B-B14F-4D97-AF65-F5344CB8AC3E}">
        <p14:creationId xmlns:p14="http://schemas.microsoft.com/office/powerpoint/2010/main" val="35508240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2FC2AA40-48BA-4D59-8398-19500EF30DDB}" type="datetimeFigureOut">
              <a:rPr lang="pt-BR" smtClean="0"/>
              <a:t>18/05/2021</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66960C2E-C2AF-4EBB-BBF9-9B2A0ED09686}" type="slidenum">
              <a:rPr lang="pt-BR" smtClean="0"/>
              <a:t>‹nº›</a:t>
            </a:fld>
            <a:endParaRPr lang="pt-BR"/>
          </a:p>
        </p:txBody>
      </p:sp>
    </p:spTree>
    <p:extLst>
      <p:ext uri="{BB962C8B-B14F-4D97-AF65-F5344CB8AC3E}">
        <p14:creationId xmlns:p14="http://schemas.microsoft.com/office/powerpoint/2010/main" val="9590474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t-BR"/>
              <a:t>Clique para editar o título Mestre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2FC2AA40-48BA-4D59-8398-19500EF30DDB}" type="datetimeFigureOut">
              <a:rPr lang="pt-BR" smtClean="0"/>
              <a:t>18/05/2021</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66960C2E-C2AF-4EBB-BBF9-9B2A0ED09686}" type="slidenum">
              <a:rPr lang="pt-BR" smtClean="0"/>
              <a:t>‹nº›</a:t>
            </a:fld>
            <a:endParaRPr lang="pt-BR"/>
          </a:p>
        </p:txBody>
      </p:sp>
    </p:spTree>
    <p:extLst>
      <p:ext uri="{BB962C8B-B14F-4D97-AF65-F5344CB8AC3E}">
        <p14:creationId xmlns:p14="http://schemas.microsoft.com/office/powerpoint/2010/main" val="16090408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2FC2AA40-48BA-4D59-8398-19500EF30DDB}" type="datetimeFigureOut">
              <a:rPr lang="pt-BR" smtClean="0"/>
              <a:t>18/05/2021</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66960C2E-C2AF-4EBB-BBF9-9B2A0ED09686}" type="slidenum">
              <a:rPr lang="pt-BR" smtClean="0"/>
              <a:t>‹nº›</a:t>
            </a:fld>
            <a:endParaRPr lang="pt-BR"/>
          </a:p>
        </p:txBody>
      </p:sp>
    </p:spTree>
    <p:extLst>
      <p:ext uri="{BB962C8B-B14F-4D97-AF65-F5344CB8AC3E}">
        <p14:creationId xmlns:p14="http://schemas.microsoft.com/office/powerpoint/2010/main" val="16291296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C2AA40-48BA-4D59-8398-19500EF30DDB}" type="datetimeFigureOut">
              <a:rPr lang="pt-BR" smtClean="0"/>
              <a:t>18/05/2021</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66960C2E-C2AF-4EBB-BBF9-9B2A0ED09686}" type="slidenum">
              <a:rPr lang="pt-BR" smtClean="0"/>
              <a:t>‹nº›</a:t>
            </a:fld>
            <a:endParaRPr lang="pt-BR"/>
          </a:p>
        </p:txBody>
      </p:sp>
    </p:spTree>
    <p:extLst>
      <p:ext uri="{BB962C8B-B14F-4D97-AF65-F5344CB8AC3E}">
        <p14:creationId xmlns:p14="http://schemas.microsoft.com/office/powerpoint/2010/main" val="2933915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pt-BR"/>
              <a:t>Clique para editar o título Mestre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2FC2AA40-48BA-4D59-8398-19500EF30DDB}" type="datetimeFigureOut">
              <a:rPr lang="pt-BR" smtClean="0"/>
              <a:t>18/05/2021</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66960C2E-C2AF-4EBB-BBF9-9B2A0ED09686}" type="slidenum">
              <a:rPr lang="pt-BR" smtClean="0"/>
              <a:t>‹nº›</a:t>
            </a:fld>
            <a:endParaRPr lang="pt-BR"/>
          </a:p>
        </p:txBody>
      </p:sp>
    </p:spTree>
    <p:extLst>
      <p:ext uri="{BB962C8B-B14F-4D97-AF65-F5344CB8AC3E}">
        <p14:creationId xmlns:p14="http://schemas.microsoft.com/office/powerpoint/2010/main" val="25132105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pt-BR"/>
              <a:t>Clique para editar o título Mestre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5" name="Date Placeholder 4"/>
          <p:cNvSpPr>
            <a:spLocks noGrp="1"/>
          </p:cNvSpPr>
          <p:nvPr>
            <p:ph type="dt" sz="half" idx="10"/>
          </p:nvPr>
        </p:nvSpPr>
        <p:spPr>
          <a:xfrm>
            <a:off x="6399212" y="5883275"/>
            <a:ext cx="914400" cy="365125"/>
          </a:xfrm>
        </p:spPr>
        <p:txBody>
          <a:bodyPr/>
          <a:lstStyle/>
          <a:p>
            <a:fld id="{2FC2AA40-48BA-4D59-8398-19500EF30DDB}" type="datetimeFigureOut">
              <a:rPr lang="pt-BR" smtClean="0"/>
              <a:t>18/05/2021</a:t>
            </a:fld>
            <a:endParaRPr lang="pt-BR"/>
          </a:p>
        </p:txBody>
      </p:sp>
      <p:sp>
        <p:nvSpPr>
          <p:cNvPr id="6" name="Footer Placeholder 5"/>
          <p:cNvSpPr>
            <a:spLocks noGrp="1"/>
          </p:cNvSpPr>
          <p:nvPr>
            <p:ph type="ftr" sz="quarter" idx="11"/>
          </p:nvPr>
        </p:nvSpPr>
        <p:spPr>
          <a:xfrm>
            <a:off x="1141412" y="5883275"/>
            <a:ext cx="5105400" cy="365125"/>
          </a:xfrm>
        </p:spPr>
        <p:txBody>
          <a:bodyPr/>
          <a:lstStyle/>
          <a:p>
            <a:endParaRPr lang="pt-BR"/>
          </a:p>
        </p:txBody>
      </p:sp>
      <p:sp>
        <p:nvSpPr>
          <p:cNvPr id="7" name="Slide Number Placeholder 6"/>
          <p:cNvSpPr>
            <a:spLocks noGrp="1"/>
          </p:cNvSpPr>
          <p:nvPr>
            <p:ph type="sldNum" sz="quarter" idx="12"/>
          </p:nvPr>
        </p:nvSpPr>
        <p:spPr>
          <a:xfrm>
            <a:off x="10742612" y="5883275"/>
            <a:ext cx="322567" cy="365125"/>
          </a:xfrm>
        </p:spPr>
        <p:txBody>
          <a:bodyPr/>
          <a:lstStyle/>
          <a:p>
            <a:fld id="{66960C2E-C2AF-4EBB-BBF9-9B2A0ED09686}" type="slidenum">
              <a:rPr lang="pt-BR" smtClean="0"/>
              <a:t>‹nº›</a:t>
            </a:fld>
            <a:endParaRPr lang="pt-BR"/>
          </a:p>
        </p:txBody>
      </p:sp>
    </p:spTree>
    <p:extLst>
      <p:ext uri="{BB962C8B-B14F-4D97-AF65-F5344CB8AC3E}">
        <p14:creationId xmlns:p14="http://schemas.microsoft.com/office/powerpoint/2010/main" val="11583204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2FC2AA40-48BA-4D59-8398-19500EF30DDB}" type="datetimeFigureOut">
              <a:rPr lang="pt-BR" smtClean="0"/>
              <a:t>18/05/2021</a:t>
            </a:fld>
            <a:endParaRPr lang="pt-BR"/>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pt-BR"/>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66960C2E-C2AF-4EBB-BBF9-9B2A0ED09686}" type="slidenum">
              <a:rPr lang="pt-BR" smtClean="0"/>
              <a:t>‹nº›</a:t>
            </a:fld>
            <a:endParaRPr lang="pt-BR"/>
          </a:p>
        </p:txBody>
      </p:sp>
    </p:spTree>
    <p:extLst>
      <p:ext uri="{BB962C8B-B14F-4D97-AF65-F5344CB8AC3E}">
        <p14:creationId xmlns:p14="http://schemas.microsoft.com/office/powerpoint/2010/main" val="788556216"/>
      </p:ext>
    </p:extLst>
  </p:cSld>
  <p:clrMap bg1="dk1" tx1="lt1" bg2="dk2" tx2="lt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 id="2147483829" r:id="rId13"/>
    <p:sldLayoutId id="2147483830" r:id="rId14"/>
    <p:sldLayoutId id="2147483831" r:id="rId15"/>
    <p:sldLayoutId id="2147483832" r:id="rId16"/>
    <p:sldLayoutId id="2147483833"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B99FB0-5D99-4F11-A449-98B2A1BECF55}"/>
              </a:ext>
            </a:extLst>
          </p:cNvPr>
          <p:cNvSpPr>
            <a:spLocks noGrp="1"/>
          </p:cNvSpPr>
          <p:nvPr>
            <p:ph type="ctrTitle"/>
          </p:nvPr>
        </p:nvSpPr>
        <p:spPr>
          <a:xfrm>
            <a:off x="490329" y="609600"/>
            <a:ext cx="11290853" cy="3684103"/>
          </a:xfrm>
        </p:spPr>
        <p:txBody>
          <a:bodyPr>
            <a:noAutofit/>
          </a:bodyPr>
          <a:lstStyle/>
          <a:p>
            <a:r>
              <a:rPr lang="en-US" dirty="0"/>
              <a:t>Prehospital Tourniquets in Civilians: A Systematic</a:t>
            </a:r>
            <a:br>
              <a:rPr lang="en-US" dirty="0"/>
            </a:br>
            <a:r>
              <a:rPr lang="pt-BR" dirty="0"/>
              <a:t>Review</a:t>
            </a:r>
          </a:p>
        </p:txBody>
      </p:sp>
      <p:sp>
        <p:nvSpPr>
          <p:cNvPr id="3" name="Subtítulo 2">
            <a:extLst>
              <a:ext uri="{FF2B5EF4-FFF2-40B4-BE49-F238E27FC236}">
                <a16:creationId xmlns:a16="http://schemas.microsoft.com/office/drawing/2014/main" id="{E8E4B945-E2E0-4295-92D1-DCCD1EF86258}"/>
              </a:ext>
            </a:extLst>
          </p:cNvPr>
          <p:cNvSpPr>
            <a:spLocks noGrp="1"/>
          </p:cNvSpPr>
          <p:nvPr>
            <p:ph type="subTitle" idx="1"/>
          </p:nvPr>
        </p:nvSpPr>
        <p:spPr>
          <a:xfrm>
            <a:off x="1751012" y="4293702"/>
            <a:ext cx="8676222" cy="1497497"/>
          </a:xfrm>
        </p:spPr>
        <p:txBody>
          <a:bodyPr>
            <a:normAutofit lnSpcReduction="10000"/>
          </a:bodyPr>
          <a:lstStyle/>
          <a:p>
            <a:endParaRPr lang="pt-BR" dirty="0"/>
          </a:p>
          <a:p>
            <a:pPr algn="l"/>
            <a:r>
              <a:rPr lang="pt-BR" sz="1800" b="0" i="0" u="none" strike="noStrike" baseline="0" dirty="0">
                <a:latin typeface="AdvOTb9e9c06b"/>
              </a:rPr>
              <a:t>Kenneth A. </a:t>
            </a:r>
            <a:r>
              <a:rPr lang="pt-BR" sz="1800" b="0" i="0" u="none" strike="noStrike" baseline="0" dirty="0" err="1">
                <a:latin typeface="AdvOTb9e9c06b"/>
              </a:rPr>
              <a:t>Eilertsen</a:t>
            </a:r>
            <a:r>
              <a:rPr lang="pt-BR" sz="1800" b="0" i="0" u="none" strike="noStrike" baseline="0" dirty="0">
                <a:latin typeface="AdvOTb9e9c06b"/>
              </a:rPr>
              <a:t>, MS;1 </a:t>
            </a:r>
            <a:r>
              <a:rPr lang="pt-BR" sz="1800" b="0" i="0" u="none" strike="noStrike" baseline="0" dirty="0" err="1">
                <a:latin typeface="AdvOTb9e9c06b"/>
              </a:rPr>
              <a:t>Morten</a:t>
            </a:r>
            <a:r>
              <a:rPr lang="pt-BR" sz="1800" b="0" i="0" u="none" strike="noStrike" baseline="0" dirty="0">
                <a:latin typeface="AdvOTb9e9c06b"/>
              </a:rPr>
              <a:t> </a:t>
            </a:r>
            <a:r>
              <a:rPr lang="pt-BR" sz="1800" b="0" i="0" u="none" strike="noStrike" baseline="0" dirty="0" err="1">
                <a:latin typeface="AdvOTb9e9c06b"/>
              </a:rPr>
              <a:t>Winberg</a:t>
            </a:r>
            <a:r>
              <a:rPr lang="pt-BR" sz="1800" b="0" i="0" u="none" strike="noStrike" baseline="0" dirty="0">
                <a:latin typeface="AdvOTb9e9c06b"/>
              </a:rPr>
              <a:t>, MS;1 Elisabeth </a:t>
            </a:r>
            <a:r>
              <a:rPr lang="pt-BR" sz="1800" b="0" i="0" u="none" strike="noStrike" baseline="0" dirty="0" err="1">
                <a:latin typeface="AdvOTb9e9c06b"/>
              </a:rPr>
              <a:t>Jeppesen</a:t>
            </a:r>
            <a:r>
              <a:rPr lang="pt-BR" sz="1800" b="0" i="0" u="none" strike="noStrike" baseline="0" dirty="0">
                <a:latin typeface="AdvOTb9e9c06b"/>
              </a:rPr>
              <a:t>, MPH, PhD;2,3 </a:t>
            </a:r>
            <a:r>
              <a:rPr lang="pt-BR" sz="1800" b="0" i="0" u="none" strike="noStrike" baseline="0" dirty="0" err="1">
                <a:latin typeface="AdvOTb9e9c06b"/>
              </a:rPr>
              <a:t>Gyri</a:t>
            </a:r>
            <a:r>
              <a:rPr lang="pt-BR" sz="1800" b="0" i="0" u="none" strike="noStrike" baseline="0" dirty="0">
                <a:latin typeface="AdvOTb9e9c06b"/>
              </a:rPr>
              <a:t> </a:t>
            </a:r>
            <a:r>
              <a:rPr lang="pt-BR" sz="1800" b="0" i="0" u="none" strike="noStrike" baseline="0" dirty="0" err="1">
                <a:latin typeface="AdvOTb9e9c06b"/>
              </a:rPr>
              <a:t>Hval</a:t>
            </a:r>
            <a:r>
              <a:rPr lang="pt-BR" sz="1800" b="0" i="0" u="none" strike="noStrike" baseline="0" dirty="0">
                <a:latin typeface="AdvOTb9e9c06b"/>
              </a:rPr>
              <a:t>, BSc;4 Torben </a:t>
            </a:r>
            <a:r>
              <a:rPr lang="pt-BR" sz="1800" b="0" i="0" u="none" strike="noStrike" baseline="0" dirty="0" err="1">
                <a:latin typeface="AdvOTb9e9c06b"/>
              </a:rPr>
              <a:t>Wisborg</a:t>
            </a:r>
            <a:r>
              <a:rPr lang="pt-BR" sz="1800" b="0" i="0" u="none" strike="noStrike" baseline="0" dirty="0">
                <a:latin typeface="AdvOTb9e9c06b"/>
              </a:rPr>
              <a:t>, MD, PhD5,6,7</a:t>
            </a:r>
          </a:p>
          <a:p>
            <a:pPr algn="l"/>
            <a:r>
              <a:rPr lang="pt-BR" sz="1800" b="0" i="0" u="none" strike="noStrike" baseline="0" dirty="0" err="1">
                <a:solidFill>
                  <a:srgbClr val="FFFF00"/>
                </a:solidFill>
                <a:latin typeface="AdvOTb9e9c06b"/>
              </a:rPr>
              <a:t>Prehospital</a:t>
            </a:r>
            <a:r>
              <a:rPr lang="pt-BR" sz="1800" b="0" i="0" u="none" strike="noStrike" baseline="0" dirty="0">
                <a:solidFill>
                  <a:srgbClr val="FFFF00"/>
                </a:solidFill>
                <a:latin typeface="AdvOTb9e9c06b"/>
              </a:rPr>
              <a:t> </a:t>
            </a:r>
            <a:r>
              <a:rPr lang="pt-BR" sz="1800" b="0" i="0" u="none" strike="noStrike" baseline="0" dirty="0" err="1">
                <a:solidFill>
                  <a:srgbClr val="FFFF00"/>
                </a:solidFill>
                <a:latin typeface="AdvOTb9e9c06b"/>
              </a:rPr>
              <a:t>and</a:t>
            </a:r>
            <a:r>
              <a:rPr lang="pt-BR" sz="1800" b="0" i="0" u="none" strike="noStrike" baseline="0" dirty="0">
                <a:solidFill>
                  <a:srgbClr val="FFFF00"/>
                </a:solidFill>
                <a:latin typeface="AdvOTb9e9c06b"/>
              </a:rPr>
              <a:t> </a:t>
            </a:r>
            <a:r>
              <a:rPr lang="pt-BR" sz="1800" b="0" i="0" u="none" strike="noStrike" baseline="0" dirty="0" err="1">
                <a:solidFill>
                  <a:srgbClr val="FFFF00"/>
                </a:solidFill>
                <a:latin typeface="AdvOTb9e9c06b"/>
              </a:rPr>
              <a:t>Disaster</a:t>
            </a:r>
            <a:r>
              <a:rPr lang="pt-BR" sz="1800" b="0" i="0" u="none" strike="noStrike" baseline="0" dirty="0">
                <a:solidFill>
                  <a:srgbClr val="FFFF00"/>
                </a:solidFill>
                <a:latin typeface="AdvOTb9e9c06b"/>
              </a:rPr>
              <a:t> Medicine </a:t>
            </a:r>
            <a:r>
              <a:rPr lang="en-US" sz="2000" b="1" i="0" u="none" strike="noStrike" baseline="0" dirty="0">
                <a:solidFill>
                  <a:srgbClr val="FFFF00"/>
                </a:solidFill>
                <a:latin typeface="QqqnjtAdvTTc488b0e6"/>
              </a:rPr>
              <a:t>| 2020</a:t>
            </a:r>
            <a:endParaRPr lang="pt-BR" sz="1400" b="1" i="1" dirty="0">
              <a:solidFill>
                <a:srgbClr val="FFFF00"/>
              </a:solidFill>
            </a:endParaRPr>
          </a:p>
        </p:txBody>
      </p:sp>
      <p:pic>
        <p:nvPicPr>
          <p:cNvPr id="5" name="Imagem 4" descr="Uma imagem contendo desenho&#10;&#10;Descrição gerada automaticamente">
            <a:extLst>
              <a:ext uri="{FF2B5EF4-FFF2-40B4-BE49-F238E27FC236}">
                <a16:creationId xmlns:a16="http://schemas.microsoft.com/office/drawing/2014/main" id="{88C256CD-D1FA-4C71-985C-E6A428CCE8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0579" y="284921"/>
            <a:ext cx="2317088" cy="1563757"/>
          </a:xfrm>
          <a:prstGeom prst="rect">
            <a:avLst/>
          </a:prstGeom>
        </p:spPr>
      </p:pic>
    </p:spTree>
    <p:extLst>
      <p:ext uri="{BB962C8B-B14F-4D97-AF65-F5344CB8AC3E}">
        <p14:creationId xmlns:p14="http://schemas.microsoft.com/office/powerpoint/2010/main" val="929044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919677-6107-4A8C-97D0-50C2513D3FCD}"/>
              </a:ext>
            </a:extLst>
          </p:cNvPr>
          <p:cNvSpPr>
            <a:spLocks noGrp="1"/>
          </p:cNvSpPr>
          <p:nvPr>
            <p:ph type="title"/>
          </p:nvPr>
        </p:nvSpPr>
        <p:spPr>
          <a:xfrm>
            <a:off x="1141413" y="609599"/>
            <a:ext cx="9905998" cy="2955235"/>
          </a:xfrm>
        </p:spPr>
        <p:txBody>
          <a:bodyPr/>
          <a:lstStyle/>
          <a:p>
            <a:r>
              <a:rPr lang="pt-BR" dirty="0"/>
              <a:t>4. Transfusões de sangue</a:t>
            </a:r>
          </a:p>
        </p:txBody>
      </p:sp>
      <p:sp>
        <p:nvSpPr>
          <p:cNvPr id="3" name="Espaço Reservado para Conteúdo 2">
            <a:extLst>
              <a:ext uri="{FF2B5EF4-FFF2-40B4-BE49-F238E27FC236}">
                <a16:creationId xmlns:a16="http://schemas.microsoft.com/office/drawing/2014/main" id="{BC5B423D-024E-4EC5-8607-CE2C027AF97C}"/>
              </a:ext>
            </a:extLst>
          </p:cNvPr>
          <p:cNvSpPr>
            <a:spLocks noGrp="1"/>
          </p:cNvSpPr>
          <p:nvPr>
            <p:ph idx="1"/>
          </p:nvPr>
        </p:nvSpPr>
        <p:spPr/>
        <p:txBody>
          <a:bodyPr>
            <a:normAutofit/>
          </a:bodyPr>
          <a:lstStyle/>
          <a:p>
            <a:pPr algn="l"/>
            <a:r>
              <a:rPr lang="en-US" dirty="0"/>
              <a:t>17 </a:t>
            </a:r>
            <a:r>
              <a:rPr lang="en-US" dirty="0" err="1"/>
              <a:t>estudos</a:t>
            </a:r>
            <a:r>
              <a:rPr lang="en-US" dirty="0"/>
              <a:t> </a:t>
            </a:r>
            <a:r>
              <a:rPr lang="en-US" dirty="0" err="1"/>
              <a:t>reportaram</a:t>
            </a:r>
            <a:r>
              <a:rPr lang="en-US" dirty="0"/>
              <a:t> </a:t>
            </a:r>
            <a:r>
              <a:rPr lang="en-US" dirty="0" err="1"/>
              <a:t>necessidade</a:t>
            </a:r>
            <a:r>
              <a:rPr lang="en-US" dirty="0"/>
              <a:t> de </a:t>
            </a:r>
            <a:r>
              <a:rPr lang="en-US" dirty="0" err="1"/>
              <a:t>transfusões</a:t>
            </a:r>
            <a:r>
              <a:rPr lang="en-US" dirty="0"/>
              <a:t> de </a:t>
            </a:r>
            <a:r>
              <a:rPr lang="en-US" dirty="0" err="1"/>
              <a:t>sangue</a:t>
            </a:r>
            <a:endParaRPr lang="en-US" dirty="0"/>
          </a:p>
          <a:p>
            <a:pPr algn="l"/>
            <a:r>
              <a:rPr lang="en-US" dirty="0"/>
              <a:t>Na </a:t>
            </a:r>
            <a:r>
              <a:rPr lang="en-US" dirty="0" err="1"/>
              <a:t>maior</a:t>
            </a:r>
            <a:r>
              <a:rPr lang="en-US" dirty="0"/>
              <a:t> </a:t>
            </a:r>
            <a:r>
              <a:rPr lang="en-US" dirty="0" err="1"/>
              <a:t>parte</a:t>
            </a:r>
            <a:r>
              <a:rPr lang="en-US" dirty="0"/>
              <a:t> dos </a:t>
            </a:r>
            <a:r>
              <a:rPr lang="en-US" dirty="0" err="1"/>
              <a:t>casos</a:t>
            </a:r>
            <a:r>
              <a:rPr lang="en-US" dirty="0"/>
              <a:t> </a:t>
            </a:r>
            <a:r>
              <a:rPr lang="en-US" dirty="0" err="1"/>
              <a:t>civis</a:t>
            </a:r>
            <a:r>
              <a:rPr lang="en-US" dirty="0"/>
              <a:t>, </a:t>
            </a:r>
            <a:r>
              <a:rPr lang="en-US" dirty="0" err="1"/>
              <a:t>quem</a:t>
            </a:r>
            <a:r>
              <a:rPr lang="en-US" dirty="0"/>
              <a:t> </a:t>
            </a:r>
            <a:r>
              <a:rPr lang="en-US" dirty="0" err="1"/>
              <a:t>recebeu</a:t>
            </a:r>
            <a:r>
              <a:rPr lang="en-US" dirty="0"/>
              <a:t> </a:t>
            </a:r>
            <a:r>
              <a:rPr lang="en-US" dirty="0" err="1"/>
              <a:t>torniquete</a:t>
            </a:r>
            <a:r>
              <a:rPr lang="en-US" dirty="0"/>
              <a:t> </a:t>
            </a:r>
            <a:r>
              <a:rPr lang="en-US" dirty="0" err="1"/>
              <a:t>precisou</a:t>
            </a:r>
            <a:r>
              <a:rPr lang="en-US" dirty="0"/>
              <a:t> de </a:t>
            </a:r>
            <a:r>
              <a:rPr lang="en-US" dirty="0" err="1"/>
              <a:t>menos</a:t>
            </a:r>
            <a:r>
              <a:rPr lang="en-US" dirty="0"/>
              <a:t> </a:t>
            </a:r>
            <a:r>
              <a:rPr lang="en-US" dirty="0" err="1"/>
              <a:t>sangue</a:t>
            </a:r>
            <a:endParaRPr lang="en-US" dirty="0"/>
          </a:p>
          <a:p>
            <a:pPr algn="l"/>
            <a:r>
              <a:rPr lang="en-US" dirty="0"/>
              <a:t>Nos </a:t>
            </a:r>
            <a:r>
              <a:rPr lang="en-US" dirty="0" err="1"/>
              <a:t>militares</a:t>
            </a:r>
            <a:r>
              <a:rPr lang="en-US" dirty="0"/>
              <a:t> o </a:t>
            </a:r>
            <a:r>
              <a:rPr lang="en-US" dirty="0" err="1"/>
              <a:t>resulado</a:t>
            </a:r>
            <a:r>
              <a:rPr lang="en-US" dirty="0"/>
              <a:t> é </a:t>
            </a:r>
            <a:r>
              <a:rPr lang="en-US" dirty="0" err="1"/>
              <a:t>oposto</a:t>
            </a:r>
            <a:endParaRPr lang="pt-BR" dirty="0"/>
          </a:p>
        </p:txBody>
      </p:sp>
      <p:pic>
        <p:nvPicPr>
          <p:cNvPr id="4" name="Imagem 3" descr="Uma imagem contendo desenho&#10;&#10;Descrição gerada automaticamente">
            <a:extLst>
              <a:ext uri="{FF2B5EF4-FFF2-40B4-BE49-F238E27FC236}">
                <a16:creationId xmlns:a16="http://schemas.microsoft.com/office/drawing/2014/main" id="{8A0F95F5-EB4D-4A39-90E2-2814BA0C5B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0579" y="284921"/>
            <a:ext cx="2317088" cy="1563757"/>
          </a:xfrm>
          <a:prstGeom prst="rect">
            <a:avLst/>
          </a:prstGeom>
        </p:spPr>
      </p:pic>
    </p:spTree>
    <p:extLst>
      <p:ext uri="{BB962C8B-B14F-4D97-AF65-F5344CB8AC3E}">
        <p14:creationId xmlns:p14="http://schemas.microsoft.com/office/powerpoint/2010/main" val="16008586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919677-6107-4A8C-97D0-50C2513D3FCD}"/>
              </a:ext>
            </a:extLst>
          </p:cNvPr>
          <p:cNvSpPr>
            <a:spLocks noGrp="1"/>
          </p:cNvSpPr>
          <p:nvPr>
            <p:ph type="title"/>
          </p:nvPr>
        </p:nvSpPr>
        <p:spPr>
          <a:xfrm>
            <a:off x="1141413" y="609599"/>
            <a:ext cx="9905998" cy="2955235"/>
          </a:xfrm>
        </p:spPr>
        <p:txBody>
          <a:bodyPr/>
          <a:lstStyle/>
          <a:p>
            <a:r>
              <a:rPr lang="pt-BR" dirty="0"/>
              <a:t>5. Outras complicações</a:t>
            </a:r>
          </a:p>
        </p:txBody>
      </p:sp>
      <p:sp>
        <p:nvSpPr>
          <p:cNvPr id="3" name="Espaço Reservado para Conteúdo 2">
            <a:extLst>
              <a:ext uri="{FF2B5EF4-FFF2-40B4-BE49-F238E27FC236}">
                <a16:creationId xmlns:a16="http://schemas.microsoft.com/office/drawing/2014/main" id="{BC5B423D-024E-4EC5-8607-CE2C027AF97C}"/>
              </a:ext>
            </a:extLst>
          </p:cNvPr>
          <p:cNvSpPr>
            <a:spLocks noGrp="1"/>
          </p:cNvSpPr>
          <p:nvPr>
            <p:ph idx="1"/>
          </p:nvPr>
        </p:nvSpPr>
        <p:spPr/>
        <p:txBody>
          <a:bodyPr>
            <a:normAutofit/>
          </a:bodyPr>
          <a:lstStyle/>
          <a:p>
            <a:pPr algn="l"/>
            <a:r>
              <a:rPr lang="en-US" dirty="0"/>
              <a:t>35 </a:t>
            </a:r>
            <a:r>
              <a:rPr lang="en-US" dirty="0" err="1"/>
              <a:t>estudos</a:t>
            </a:r>
            <a:r>
              <a:rPr lang="en-US" dirty="0"/>
              <a:t> </a:t>
            </a:r>
            <a:r>
              <a:rPr lang="en-US" dirty="0" err="1"/>
              <a:t>reportaram</a:t>
            </a:r>
            <a:r>
              <a:rPr lang="en-US" dirty="0"/>
              <a:t> </a:t>
            </a:r>
            <a:r>
              <a:rPr lang="en-US" dirty="0" err="1"/>
              <a:t>outras</a:t>
            </a:r>
            <a:r>
              <a:rPr lang="en-US" dirty="0"/>
              <a:t> </a:t>
            </a:r>
            <a:r>
              <a:rPr lang="en-US" dirty="0" err="1"/>
              <a:t>complicações</a:t>
            </a:r>
            <a:endParaRPr lang="en-US" dirty="0"/>
          </a:p>
          <a:p>
            <a:pPr lvl="1"/>
            <a:r>
              <a:rPr lang="en-US" dirty="0"/>
              <a:t>21 </a:t>
            </a:r>
            <a:r>
              <a:rPr lang="en-US" dirty="0" err="1"/>
              <a:t>civis</a:t>
            </a:r>
            <a:endParaRPr lang="en-US" dirty="0"/>
          </a:p>
          <a:p>
            <a:pPr lvl="1"/>
            <a:r>
              <a:rPr lang="en-US" dirty="0"/>
              <a:t>14 </a:t>
            </a:r>
            <a:r>
              <a:rPr lang="en-US" dirty="0" err="1"/>
              <a:t>militares</a:t>
            </a:r>
            <a:endParaRPr lang="en-US" dirty="0"/>
          </a:p>
          <a:p>
            <a:pPr lvl="1"/>
            <a:r>
              <a:rPr lang="en-US" dirty="0"/>
              <a:t>10 </a:t>
            </a:r>
            <a:r>
              <a:rPr lang="en-US" dirty="0" err="1"/>
              <a:t>estudos</a:t>
            </a:r>
            <a:r>
              <a:rPr lang="en-US" dirty="0"/>
              <a:t> de </a:t>
            </a:r>
            <a:r>
              <a:rPr lang="en-US" dirty="0" err="1"/>
              <a:t>caso</a:t>
            </a:r>
            <a:endParaRPr lang="en-US" dirty="0"/>
          </a:p>
          <a:p>
            <a:pPr lvl="1"/>
            <a:endParaRPr lang="pt-BR" dirty="0"/>
          </a:p>
        </p:txBody>
      </p:sp>
      <p:pic>
        <p:nvPicPr>
          <p:cNvPr id="4" name="Imagem 3" descr="Uma imagem contendo desenho&#10;&#10;Descrição gerada automaticamente">
            <a:extLst>
              <a:ext uri="{FF2B5EF4-FFF2-40B4-BE49-F238E27FC236}">
                <a16:creationId xmlns:a16="http://schemas.microsoft.com/office/drawing/2014/main" id="{8A0F95F5-EB4D-4A39-90E2-2814BA0C5B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0579" y="284921"/>
            <a:ext cx="2317088" cy="1563757"/>
          </a:xfrm>
          <a:prstGeom prst="rect">
            <a:avLst/>
          </a:prstGeom>
        </p:spPr>
      </p:pic>
    </p:spTree>
    <p:extLst>
      <p:ext uri="{BB962C8B-B14F-4D97-AF65-F5344CB8AC3E}">
        <p14:creationId xmlns:p14="http://schemas.microsoft.com/office/powerpoint/2010/main" val="34120806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919677-6107-4A8C-97D0-50C2513D3FCD}"/>
              </a:ext>
            </a:extLst>
          </p:cNvPr>
          <p:cNvSpPr>
            <a:spLocks noGrp="1"/>
          </p:cNvSpPr>
          <p:nvPr>
            <p:ph type="title"/>
          </p:nvPr>
        </p:nvSpPr>
        <p:spPr>
          <a:xfrm>
            <a:off x="1141413" y="1669774"/>
            <a:ext cx="9905998" cy="1895060"/>
          </a:xfrm>
        </p:spPr>
        <p:txBody>
          <a:bodyPr>
            <a:normAutofit/>
          </a:bodyPr>
          <a:lstStyle/>
          <a:p>
            <a:pPr algn="l"/>
            <a:r>
              <a:rPr lang="en-US" dirty="0" err="1"/>
              <a:t>discussão</a:t>
            </a:r>
            <a:endParaRPr lang="pt-BR" dirty="0"/>
          </a:p>
        </p:txBody>
      </p:sp>
      <p:sp>
        <p:nvSpPr>
          <p:cNvPr id="3" name="Espaço Reservado para Conteúdo 2">
            <a:extLst>
              <a:ext uri="{FF2B5EF4-FFF2-40B4-BE49-F238E27FC236}">
                <a16:creationId xmlns:a16="http://schemas.microsoft.com/office/drawing/2014/main" id="{BC5B423D-024E-4EC5-8607-CE2C027AF97C}"/>
              </a:ext>
            </a:extLst>
          </p:cNvPr>
          <p:cNvSpPr>
            <a:spLocks noGrp="1"/>
          </p:cNvSpPr>
          <p:nvPr>
            <p:ph idx="1"/>
          </p:nvPr>
        </p:nvSpPr>
        <p:spPr>
          <a:xfrm>
            <a:off x="1141413" y="3472069"/>
            <a:ext cx="9905998" cy="3432314"/>
          </a:xfrm>
        </p:spPr>
        <p:txBody>
          <a:bodyPr>
            <a:normAutofit/>
          </a:bodyPr>
          <a:lstStyle/>
          <a:p>
            <a:pPr algn="l"/>
            <a:r>
              <a:rPr lang="pt-BR" dirty="0"/>
              <a:t>O conhecimento atual não permite uma meta-análise</a:t>
            </a:r>
          </a:p>
          <a:p>
            <a:pPr algn="l"/>
            <a:r>
              <a:rPr lang="pt-BR" dirty="0"/>
              <a:t>Nenhum estudo randomizado e controlado foi encontrado</a:t>
            </a:r>
          </a:p>
          <a:p>
            <a:pPr algn="l"/>
            <a:r>
              <a:rPr lang="pt-BR" dirty="0"/>
              <a:t>Foi feita uma síntese descritiva</a:t>
            </a:r>
          </a:p>
          <a:p>
            <a:pPr algn="l"/>
            <a:r>
              <a:rPr lang="en-US" sz="1800" b="0" i="0" u="none" strike="noStrike" baseline="0" dirty="0">
                <a:solidFill>
                  <a:srgbClr val="FFFF00"/>
                </a:solidFill>
                <a:latin typeface="AdvOT678fd422"/>
              </a:rPr>
              <a:t>Most studies indicated that early application of a tourniquet before the onset of shock increased survival in patients bleeding from an extremity.</a:t>
            </a:r>
          </a:p>
          <a:p>
            <a:pPr algn="l"/>
            <a:endParaRPr lang="pt-BR" dirty="0">
              <a:solidFill>
                <a:srgbClr val="FFFF00"/>
              </a:solidFill>
            </a:endParaRPr>
          </a:p>
        </p:txBody>
      </p:sp>
      <p:pic>
        <p:nvPicPr>
          <p:cNvPr id="4" name="Imagem 3" descr="Uma imagem contendo desenho&#10;&#10;Descrição gerada automaticamente">
            <a:extLst>
              <a:ext uri="{FF2B5EF4-FFF2-40B4-BE49-F238E27FC236}">
                <a16:creationId xmlns:a16="http://schemas.microsoft.com/office/drawing/2014/main" id="{8A0F95F5-EB4D-4A39-90E2-2814BA0C5B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0579" y="284921"/>
            <a:ext cx="2317088" cy="1563757"/>
          </a:xfrm>
          <a:prstGeom prst="rect">
            <a:avLst/>
          </a:prstGeom>
        </p:spPr>
      </p:pic>
      <p:sp>
        <p:nvSpPr>
          <p:cNvPr id="5" name="CaixaDeTexto 4">
            <a:extLst>
              <a:ext uri="{FF2B5EF4-FFF2-40B4-BE49-F238E27FC236}">
                <a16:creationId xmlns:a16="http://schemas.microsoft.com/office/drawing/2014/main" id="{3C7F5FF1-7E21-466D-A83C-0FC9C43BCA11}"/>
              </a:ext>
            </a:extLst>
          </p:cNvPr>
          <p:cNvSpPr txBox="1"/>
          <p:nvPr/>
        </p:nvSpPr>
        <p:spPr>
          <a:xfrm>
            <a:off x="463826" y="543339"/>
            <a:ext cx="184731" cy="1107996"/>
          </a:xfrm>
          <a:prstGeom prst="rect">
            <a:avLst/>
          </a:prstGeom>
          <a:noFill/>
        </p:spPr>
        <p:txBody>
          <a:bodyPr wrap="none" rtlCol="0">
            <a:spAutoFit/>
          </a:bodyPr>
          <a:lstStyle/>
          <a:p>
            <a:endParaRPr lang="pt-BR" sz="6600" dirty="0">
              <a:solidFill>
                <a:srgbClr val="FFFF00"/>
              </a:solidFill>
            </a:endParaRPr>
          </a:p>
        </p:txBody>
      </p:sp>
    </p:spTree>
    <p:extLst>
      <p:ext uri="{BB962C8B-B14F-4D97-AF65-F5344CB8AC3E}">
        <p14:creationId xmlns:p14="http://schemas.microsoft.com/office/powerpoint/2010/main" val="1227250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919677-6107-4A8C-97D0-50C2513D3FCD}"/>
              </a:ext>
            </a:extLst>
          </p:cNvPr>
          <p:cNvSpPr>
            <a:spLocks noGrp="1"/>
          </p:cNvSpPr>
          <p:nvPr>
            <p:ph type="title"/>
          </p:nvPr>
        </p:nvSpPr>
        <p:spPr>
          <a:xfrm>
            <a:off x="1141413" y="1669774"/>
            <a:ext cx="9905998" cy="1895060"/>
          </a:xfrm>
        </p:spPr>
        <p:txBody>
          <a:bodyPr>
            <a:normAutofit/>
          </a:bodyPr>
          <a:lstStyle/>
          <a:p>
            <a:pPr algn="l"/>
            <a:r>
              <a:rPr lang="en-US" dirty="0" err="1"/>
              <a:t>discussão</a:t>
            </a:r>
            <a:endParaRPr lang="pt-BR" dirty="0"/>
          </a:p>
        </p:txBody>
      </p:sp>
      <p:sp>
        <p:nvSpPr>
          <p:cNvPr id="3" name="Espaço Reservado para Conteúdo 2">
            <a:extLst>
              <a:ext uri="{FF2B5EF4-FFF2-40B4-BE49-F238E27FC236}">
                <a16:creationId xmlns:a16="http://schemas.microsoft.com/office/drawing/2014/main" id="{BC5B423D-024E-4EC5-8607-CE2C027AF97C}"/>
              </a:ext>
            </a:extLst>
          </p:cNvPr>
          <p:cNvSpPr>
            <a:spLocks noGrp="1"/>
          </p:cNvSpPr>
          <p:nvPr>
            <p:ph idx="1"/>
          </p:nvPr>
        </p:nvSpPr>
        <p:spPr>
          <a:xfrm>
            <a:off x="1141413" y="3127513"/>
            <a:ext cx="9905998" cy="3776870"/>
          </a:xfrm>
        </p:spPr>
        <p:txBody>
          <a:bodyPr>
            <a:normAutofit/>
          </a:bodyPr>
          <a:lstStyle/>
          <a:p>
            <a:pPr algn="l"/>
            <a:r>
              <a:rPr lang="pt-BR" sz="2800" b="0" i="0" u="none" strike="noStrike" baseline="0" dirty="0">
                <a:solidFill>
                  <a:srgbClr val="FFFF00"/>
                </a:solidFill>
                <a:latin typeface="AdvOT678fd422"/>
              </a:rPr>
              <a:t>The </a:t>
            </a:r>
            <a:r>
              <a:rPr lang="pt-BR" sz="2800" b="0" i="0" u="none" strike="noStrike" baseline="0" dirty="0" err="1">
                <a:solidFill>
                  <a:srgbClr val="FFFF00"/>
                </a:solidFill>
                <a:latin typeface="AdvOT678fd422"/>
              </a:rPr>
              <a:t>difference</a:t>
            </a:r>
            <a:r>
              <a:rPr lang="pt-BR" sz="2800" b="0" i="0" u="none" strike="noStrike" baseline="0" dirty="0">
                <a:solidFill>
                  <a:srgbClr val="FFFF00"/>
                </a:solidFill>
                <a:latin typeface="AdvOT678fd422"/>
              </a:rPr>
              <a:t> in </a:t>
            </a:r>
            <a:r>
              <a:rPr lang="pt-BR" sz="2800" b="0" i="0" u="none" strike="noStrike" baseline="0" dirty="0" err="1">
                <a:solidFill>
                  <a:srgbClr val="FFFF00"/>
                </a:solidFill>
                <a:latin typeface="AdvOT678fd422"/>
              </a:rPr>
              <a:t>survival</a:t>
            </a:r>
            <a:r>
              <a:rPr lang="pt-BR" sz="2800" b="0" i="0" u="none" strike="noStrike" baseline="0" dirty="0">
                <a:solidFill>
                  <a:srgbClr val="FFFF00"/>
                </a:solidFill>
                <a:latin typeface="AdvOT678fd422"/>
              </a:rPr>
              <a:t> </a:t>
            </a:r>
            <a:r>
              <a:rPr lang="en-US" sz="2800" b="0" i="0" u="none" strike="noStrike" baseline="0" dirty="0">
                <a:solidFill>
                  <a:srgbClr val="FFFF00"/>
                </a:solidFill>
                <a:latin typeface="AdvOT678fd422"/>
              </a:rPr>
              <a:t>between patients treated with tourniquets and those without was low, possibly because patients treated with tourniquets were more severely injured. This suggests that tourniquets may play a central role in saving the lives of patients with non-controllable extremity bleeding. The studies also showed that patients with isolated extremity bleeding required fewer blood transfusions when treated with tourniquets, and that the adverse effects of tourniquet use were few and predictable.</a:t>
            </a:r>
            <a:endParaRPr lang="pt-BR" sz="3200" dirty="0">
              <a:solidFill>
                <a:srgbClr val="FFFF00"/>
              </a:solidFill>
            </a:endParaRPr>
          </a:p>
        </p:txBody>
      </p:sp>
      <p:pic>
        <p:nvPicPr>
          <p:cNvPr id="4" name="Imagem 3" descr="Uma imagem contendo desenho&#10;&#10;Descrição gerada automaticamente">
            <a:extLst>
              <a:ext uri="{FF2B5EF4-FFF2-40B4-BE49-F238E27FC236}">
                <a16:creationId xmlns:a16="http://schemas.microsoft.com/office/drawing/2014/main" id="{8A0F95F5-EB4D-4A39-90E2-2814BA0C5B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0579" y="284921"/>
            <a:ext cx="2317088" cy="1563757"/>
          </a:xfrm>
          <a:prstGeom prst="rect">
            <a:avLst/>
          </a:prstGeom>
        </p:spPr>
      </p:pic>
      <p:sp>
        <p:nvSpPr>
          <p:cNvPr id="5" name="CaixaDeTexto 4">
            <a:extLst>
              <a:ext uri="{FF2B5EF4-FFF2-40B4-BE49-F238E27FC236}">
                <a16:creationId xmlns:a16="http://schemas.microsoft.com/office/drawing/2014/main" id="{3C7F5FF1-7E21-466D-A83C-0FC9C43BCA11}"/>
              </a:ext>
            </a:extLst>
          </p:cNvPr>
          <p:cNvSpPr txBox="1"/>
          <p:nvPr/>
        </p:nvSpPr>
        <p:spPr>
          <a:xfrm>
            <a:off x="463826" y="543339"/>
            <a:ext cx="184731" cy="1107996"/>
          </a:xfrm>
          <a:prstGeom prst="rect">
            <a:avLst/>
          </a:prstGeom>
          <a:noFill/>
        </p:spPr>
        <p:txBody>
          <a:bodyPr wrap="none" rtlCol="0">
            <a:spAutoFit/>
          </a:bodyPr>
          <a:lstStyle/>
          <a:p>
            <a:endParaRPr lang="pt-BR" sz="6600" dirty="0">
              <a:solidFill>
                <a:srgbClr val="FFFF00"/>
              </a:solidFill>
            </a:endParaRPr>
          </a:p>
        </p:txBody>
      </p:sp>
    </p:spTree>
    <p:extLst>
      <p:ext uri="{BB962C8B-B14F-4D97-AF65-F5344CB8AC3E}">
        <p14:creationId xmlns:p14="http://schemas.microsoft.com/office/powerpoint/2010/main" val="50553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F91394-84A1-4402-9945-C720A2777202}"/>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7839DF5D-DA5C-4BF7-A4B8-A82D289820C1}"/>
              </a:ext>
            </a:extLst>
          </p:cNvPr>
          <p:cNvSpPr>
            <a:spLocks noGrp="1"/>
          </p:cNvSpPr>
          <p:nvPr>
            <p:ph idx="1"/>
          </p:nvPr>
        </p:nvSpPr>
        <p:spPr/>
        <p:txBody>
          <a:bodyPr/>
          <a:lstStyle/>
          <a:p>
            <a:endParaRPr lang="pt-BR"/>
          </a:p>
        </p:txBody>
      </p:sp>
      <p:pic>
        <p:nvPicPr>
          <p:cNvPr id="5" name="Imagem 4">
            <a:extLst>
              <a:ext uri="{FF2B5EF4-FFF2-40B4-BE49-F238E27FC236}">
                <a16:creationId xmlns:a16="http://schemas.microsoft.com/office/drawing/2014/main" id="{81458EFC-9844-430D-9CB4-F2EC29DA8F9D}"/>
              </a:ext>
            </a:extLst>
          </p:cNvPr>
          <p:cNvPicPr>
            <a:picLocks noChangeAspect="1"/>
          </p:cNvPicPr>
          <p:nvPr/>
        </p:nvPicPr>
        <p:blipFill>
          <a:blip r:embed="rId2"/>
          <a:stretch>
            <a:fillRect/>
          </a:stretch>
        </p:blipFill>
        <p:spPr>
          <a:xfrm>
            <a:off x="0" y="-76201"/>
            <a:ext cx="12192000" cy="7012582"/>
          </a:xfrm>
          <a:prstGeom prst="rect">
            <a:avLst/>
          </a:prstGeom>
        </p:spPr>
      </p:pic>
    </p:spTree>
    <p:extLst>
      <p:ext uri="{BB962C8B-B14F-4D97-AF65-F5344CB8AC3E}">
        <p14:creationId xmlns:p14="http://schemas.microsoft.com/office/powerpoint/2010/main" val="16421041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919677-6107-4A8C-97D0-50C2513D3FCD}"/>
              </a:ext>
            </a:extLst>
          </p:cNvPr>
          <p:cNvSpPr>
            <a:spLocks noGrp="1"/>
          </p:cNvSpPr>
          <p:nvPr>
            <p:ph type="title"/>
          </p:nvPr>
        </p:nvSpPr>
        <p:spPr>
          <a:xfrm>
            <a:off x="1141413" y="1669774"/>
            <a:ext cx="9905998" cy="1895060"/>
          </a:xfrm>
        </p:spPr>
        <p:txBody>
          <a:bodyPr>
            <a:normAutofit/>
          </a:bodyPr>
          <a:lstStyle/>
          <a:p>
            <a:pPr algn="l"/>
            <a:r>
              <a:rPr lang="en-US" dirty="0" err="1"/>
              <a:t>discussão</a:t>
            </a:r>
            <a:endParaRPr lang="pt-BR" dirty="0"/>
          </a:p>
        </p:txBody>
      </p:sp>
      <p:sp>
        <p:nvSpPr>
          <p:cNvPr id="3" name="Espaço Reservado para Conteúdo 2">
            <a:extLst>
              <a:ext uri="{FF2B5EF4-FFF2-40B4-BE49-F238E27FC236}">
                <a16:creationId xmlns:a16="http://schemas.microsoft.com/office/drawing/2014/main" id="{BC5B423D-024E-4EC5-8607-CE2C027AF97C}"/>
              </a:ext>
            </a:extLst>
          </p:cNvPr>
          <p:cNvSpPr>
            <a:spLocks noGrp="1"/>
          </p:cNvSpPr>
          <p:nvPr>
            <p:ph idx="1"/>
          </p:nvPr>
        </p:nvSpPr>
        <p:spPr>
          <a:xfrm>
            <a:off x="1141413" y="3127513"/>
            <a:ext cx="9905998" cy="3776870"/>
          </a:xfrm>
        </p:spPr>
        <p:txBody>
          <a:bodyPr>
            <a:normAutofit/>
          </a:bodyPr>
          <a:lstStyle/>
          <a:p>
            <a:pPr algn="l"/>
            <a:r>
              <a:rPr lang="pt-BR" sz="2400" b="0" i="0" u="none" strike="noStrike" baseline="0" dirty="0">
                <a:solidFill>
                  <a:srgbClr val="FFFF00"/>
                </a:solidFill>
                <a:latin typeface="AdvOT678fd422"/>
              </a:rPr>
              <a:t>When </a:t>
            </a:r>
            <a:r>
              <a:rPr lang="en-US" sz="2400" b="0" i="0" u="none" strike="noStrike" baseline="0" dirty="0">
                <a:solidFill>
                  <a:srgbClr val="FFFF00"/>
                </a:solidFill>
                <a:latin typeface="AdvOT678fd422"/>
              </a:rPr>
              <a:t>comparing the military studies with the civilian studies, differences in the mechanism of injury were found. However, the indication for the use of tourniquets was similar: uncontrollable hemorrhage from the extremities. The tourniquet application time was considered to be an important factor. The application time was similar between the military and civilian studies, but considerably shorter in civilian </a:t>
            </a:r>
            <a:r>
              <a:rPr lang="pt-BR" sz="2400" b="0" i="0" u="none" strike="noStrike" baseline="0" dirty="0" err="1">
                <a:solidFill>
                  <a:srgbClr val="FFFF00"/>
                </a:solidFill>
                <a:latin typeface="AdvOT678fd422"/>
              </a:rPr>
              <a:t>urban</a:t>
            </a:r>
            <a:r>
              <a:rPr lang="pt-BR" sz="2400" b="0" i="0" u="none" strike="noStrike" baseline="0" dirty="0">
                <a:solidFill>
                  <a:srgbClr val="FFFF00"/>
                </a:solidFill>
                <a:latin typeface="AdvOT678fd422"/>
              </a:rPr>
              <a:t> </a:t>
            </a:r>
            <a:r>
              <a:rPr lang="pt-BR" sz="2400" b="0" i="0" u="none" strike="noStrike" baseline="0" dirty="0" err="1">
                <a:solidFill>
                  <a:srgbClr val="FFFF00"/>
                </a:solidFill>
                <a:latin typeface="AdvOT678fd422"/>
              </a:rPr>
              <a:t>areas</a:t>
            </a:r>
            <a:r>
              <a:rPr lang="pt-BR" sz="2400" b="0" i="0" u="none" strike="noStrike" baseline="0" dirty="0">
                <a:solidFill>
                  <a:srgbClr val="FFFF00"/>
                </a:solidFill>
                <a:latin typeface="AdvOT678fd422"/>
              </a:rPr>
              <a:t>.</a:t>
            </a:r>
            <a:endParaRPr lang="pt-BR" sz="4000" dirty="0">
              <a:solidFill>
                <a:srgbClr val="FFFF00"/>
              </a:solidFill>
            </a:endParaRPr>
          </a:p>
        </p:txBody>
      </p:sp>
      <p:pic>
        <p:nvPicPr>
          <p:cNvPr id="4" name="Imagem 3" descr="Uma imagem contendo desenho&#10;&#10;Descrição gerada automaticamente">
            <a:extLst>
              <a:ext uri="{FF2B5EF4-FFF2-40B4-BE49-F238E27FC236}">
                <a16:creationId xmlns:a16="http://schemas.microsoft.com/office/drawing/2014/main" id="{8A0F95F5-EB4D-4A39-90E2-2814BA0C5B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0579" y="284921"/>
            <a:ext cx="2317088" cy="1563757"/>
          </a:xfrm>
          <a:prstGeom prst="rect">
            <a:avLst/>
          </a:prstGeom>
        </p:spPr>
      </p:pic>
      <p:sp>
        <p:nvSpPr>
          <p:cNvPr id="5" name="CaixaDeTexto 4">
            <a:extLst>
              <a:ext uri="{FF2B5EF4-FFF2-40B4-BE49-F238E27FC236}">
                <a16:creationId xmlns:a16="http://schemas.microsoft.com/office/drawing/2014/main" id="{3C7F5FF1-7E21-466D-A83C-0FC9C43BCA11}"/>
              </a:ext>
            </a:extLst>
          </p:cNvPr>
          <p:cNvSpPr txBox="1"/>
          <p:nvPr/>
        </p:nvSpPr>
        <p:spPr>
          <a:xfrm>
            <a:off x="463826" y="543339"/>
            <a:ext cx="184731" cy="1107996"/>
          </a:xfrm>
          <a:prstGeom prst="rect">
            <a:avLst/>
          </a:prstGeom>
          <a:noFill/>
        </p:spPr>
        <p:txBody>
          <a:bodyPr wrap="none" rtlCol="0">
            <a:spAutoFit/>
          </a:bodyPr>
          <a:lstStyle/>
          <a:p>
            <a:endParaRPr lang="pt-BR" sz="6600" dirty="0">
              <a:solidFill>
                <a:srgbClr val="FFFF00"/>
              </a:solidFill>
            </a:endParaRPr>
          </a:p>
        </p:txBody>
      </p:sp>
    </p:spTree>
    <p:extLst>
      <p:ext uri="{BB962C8B-B14F-4D97-AF65-F5344CB8AC3E}">
        <p14:creationId xmlns:p14="http://schemas.microsoft.com/office/powerpoint/2010/main" val="12634664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919677-6107-4A8C-97D0-50C2513D3FCD}"/>
              </a:ext>
            </a:extLst>
          </p:cNvPr>
          <p:cNvSpPr>
            <a:spLocks noGrp="1"/>
          </p:cNvSpPr>
          <p:nvPr>
            <p:ph type="title"/>
          </p:nvPr>
        </p:nvSpPr>
        <p:spPr>
          <a:xfrm>
            <a:off x="1141413" y="1669774"/>
            <a:ext cx="9905998" cy="1895060"/>
          </a:xfrm>
        </p:spPr>
        <p:txBody>
          <a:bodyPr>
            <a:normAutofit/>
          </a:bodyPr>
          <a:lstStyle/>
          <a:p>
            <a:pPr algn="l"/>
            <a:r>
              <a:rPr lang="en-US" dirty="0" err="1"/>
              <a:t>Conclusões</a:t>
            </a:r>
            <a:endParaRPr lang="pt-BR" dirty="0"/>
          </a:p>
        </p:txBody>
      </p:sp>
      <p:sp>
        <p:nvSpPr>
          <p:cNvPr id="3" name="Espaço Reservado para Conteúdo 2">
            <a:extLst>
              <a:ext uri="{FF2B5EF4-FFF2-40B4-BE49-F238E27FC236}">
                <a16:creationId xmlns:a16="http://schemas.microsoft.com/office/drawing/2014/main" id="{BC5B423D-024E-4EC5-8607-CE2C027AF97C}"/>
              </a:ext>
            </a:extLst>
          </p:cNvPr>
          <p:cNvSpPr>
            <a:spLocks noGrp="1"/>
          </p:cNvSpPr>
          <p:nvPr>
            <p:ph idx="1"/>
          </p:nvPr>
        </p:nvSpPr>
        <p:spPr>
          <a:xfrm>
            <a:off x="1141413" y="3127513"/>
            <a:ext cx="9905998" cy="3776870"/>
          </a:xfrm>
        </p:spPr>
        <p:txBody>
          <a:bodyPr>
            <a:normAutofit/>
          </a:bodyPr>
          <a:lstStyle/>
          <a:p>
            <a:pPr algn="l"/>
            <a:r>
              <a:rPr lang="en-US" sz="2400" b="0" i="0" u="none" strike="noStrike" baseline="0" dirty="0">
                <a:solidFill>
                  <a:srgbClr val="FFFF00"/>
                </a:solidFill>
                <a:latin typeface="AdvOT678fd422"/>
              </a:rPr>
              <a:t>Despite low level of evidence in the studies identified, the studies consistently indicated that the use of a tourniquet was associated with increased survival in uncontrollable extremity bleeding in a civilian setting. The civilian and military studies reported similar findings and treatment efficiency, though military studies tended to have longer application times. Complications to tourniquet use seemed to be tightly related to application time, and application times less than two hours seemed to be reasonably safe in previously healthy patients. Application times in urban civilian settings </a:t>
            </a:r>
            <a:r>
              <a:rPr lang="pt-BR" sz="2400" b="0" i="0" u="none" strike="noStrike" baseline="0" dirty="0" err="1">
                <a:solidFill>
                  <a:srgbClr val="FFFF00"/>
                </a:solidFill>
                <a:latin typeface="AdvOT678fd422"/>
              </a:rPr>
              <a:t>were</a:t>
            </a:r>
            <a:r>
              <a:rPr lang="pt-BR" sz="2400" b="0" i="0" u="none" strike="noStrike" baseline="0" dirty="0">
                <a:solidFill>
                  <a:srgbClr val="FFFF00"/>
                </a:solidFill>
                <a:latin typeface="AdvOT678fd422"/>
              </a:rPr>
              <a:t> short.</a:t>
            </a:r>
            <a:endParaRPr lang="pt-BR" sz="4800" dirty="0">
              <a:solidFill>
                <a:srgbClr val="FFFF00"/>
              </a:solidFill>
            </a:endParaRPr>
          </a:p>
        </p:txBody>
      </p:sp>
      <p:pic>
        <p:nvPicPr>
          <p:cNvPr id="4" name="Imagem 3" descr="Uma imagem contendo desenho&#10;&#10;Descrição gerada automaticamente">
            <a:extLst>
              <a:ext uri="{FF2B5EF4-FFF2-40B4-BE49-F238E27FC236}">
                <a16:creationId xmlns:a16="http://schemas.microsoft.com/office/drawing/2014/main" id="{8A0F95F5-EB4D-4A39-90E2-2814BA0C5B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0579" y="284921"/>
            <a:ext cx="2317088" cy="1563757"/>
          </a:xfrm>
          <a:prstGeom prst="rect">
            <a:avLst/>
          </a:prstGeom>
        </p:spPr>
      </p:pic>
      <p:sp>
        <p:nvSpPr>
          <p:cNvPr id="5" name="CaixaDeTexto 4">
            <a:extLst>
              <a:ext uri="{FF2B5EF4-FFF2-40B4-BE49-F238E27FC236}">
                <a16:creationId xmlns:a16="http://schemas.microsoft.com/office/drawing/2014/main" id="{3C7F5FF1-7E21-466D-A83C-0FC9C43BCA11}"/>
              </a:ext>
            </a:extLst>
          </p:cNvPr>
          <p:cNvSpPr txBox="1"/>
          <p:nvPr/>
        </p:nvSpPr>
        <p:spPr>
          <a:xfrm>
            <a:off x="463826" y="543339"/>
            <a:ext cx="184731" cy="1107996"/>
          </a:xfrm>
          <a:prstGeom prst="rect">
            <a:avLst/>
          </a:prstGeom>
          <a:noFill/>
        </p:spPr>
        <p:txBody>
          <a:bodyPr wrap="none" rtlCol="0">
            <a:spAutoFit/>
          </a:bodyPr>
          <a:lstStyle/>
          <a:p>
            <a:endParaRPr lang="pt-BR" sz="6600" dirty="0">
              <a:solidFill>
                <a:srgbClr val="FFFF00"/>
              </a:solidFill>
            </a:endParaRPr>
          </a:p>
        </p:txBody>
      </p:sp>
    </p:spTree>
    <p:extLst>
      <p:ext uri="{BB962C8B-B14F-4D97-AF65-F5344CB8AC3E}">
        <p14:creationId xmlns:p14="http://schemas.microsoft.com/office/powerpoint/2010/main" val="6193023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descr="Uma imagem contendo desenho&#10;&#10;Descrição gerada automaticamente">
            <a:extLst>
              <a:ext uri="{FF2B5EF4-FFF2-40B4-BE49-F238E27FC236}">
                <a16:creationId xmlns:a16="http://schemas.microsoft.com/office/drawing/2014/main" id="{2E794504-C8EA-48BE-BF78-6E5CB63C4C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0371" y="1994452"/>
            <a:ext cx="5075993" cy="3425688"/>
          </a:xfrm>
          <a:prstGeom prst="rect">
            <a:avLst/>
          </a:prstGeom>
        </p:spPr>
      </p:pic>
      <p:pic>
        <p:nvPicPr>
          <p:cNvPr id="4" name="Imagem 3" descr="Desenho em preto e branco&#10;&#10;Descrição gerada automaticamente">
            <a:extLst>
              <a:ext uri="{FF2B5EF4-FFF2-40B4-BE49-F238E27FC236}">
                <a16:creationId xmlns:a16="http://schemas.microsoft.com/office/drawing/2014/main" id="{9D6882B0-E7A2-4730-AB8A-3C5FF2A220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62582" y="505855"/>
            <a:ext cx="5219047" cy="5422222"/>
          </a:xfrm>
          <a:prstGeom prst="rect">
            <a:avLst/>
          </a:prstGeom>
        </p:spPr>
      </p:pic>
    </p:spTree>
    <p:extLst>
      <p:ext uri="{BB962C8B-B14F-4D97-AF65-F5344CB8AC3E}">
        <p14:creationId xmlns:p14="http://schemas.microsoft.com/office/powerpoint/2010/main" val="11006304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60B201C-07BF-4558-ABFE-70B9D3C92D69}"/>
              </a:ext>
            </a:extLst>
          </p:cNvPr>
          <p:cNvSpPr>
            <a:spLocks noGrp="1"/>
          </p:cNvSpPr>
          <p:nvPr>
            <p:ph type="title"/>
          </p:nvPr>
        </p:nvSpPr>
        <p:spPr/>
        <p:txBody>
          <a:bodyPr/>
          <a:lstStyle/>
          <a:p>
            <a:r>
              <a:rPr lang="pt-BR" dirty="0"/>
              <a:t>1. introdução</a:t>
            </a:r>
          </a:p>
        </p:txBody>
      </p:sp>
      <p:sp>
        <p:nvSpPr>
          <p:cNvPr id="3" name="Espaço Reservado para Conteúdo 2">
            <a:extLst>
              <a:ext uri="{FF2B5EF4-FFF2-40B4-BE49-F238E27FC236}">
                <a16:creationId xmlns:a16="http://schemas.microsoft.com/office/drawing/2014/main" id="{03305E8A-DFD4-42EC-9309-E1B71C5B9D07}"/>
              </a:ext>
            </a:extLst>
          </p:cNvPr>
          <p:cNvSpPr>
            <a:spLocks noGrp="1"/>
          </p:cNvSpPr>
          <p:nvPr>
            <p:ph idx="1"/>
          </p:nvPr>
        </p:nvSpPr>
        <p:spPr/>
        <p:txBody>
          <a:bodyPr>
            <a:normAutofit/>
          </a:bodyPr>
          <a:lstStyle/>
          <a:p>
            <a:pPr>
              <a:buFont typeface="Symbol" panose="05050102010706020507" pitchFamily="18" charset="2"/>
              <a:buChar char=""/>
            </a:pPr>
            <a:r>
              <a:rPr lang="pt-BR" dirty="0"/>
              <a:t>Trauma civil cada vez mais parecido com militar</a:t>
            </a:r>
          </a:p>
          <a:p>
            <a:pPr>
              <a:buFont typeface="Symbol" panose="05050102010706020507" pitchFamily="18" charset="2"/>
              <a:buChar char=""/>
            </a:pPr>
            <a:r>
              <a:rPr lang="pt-BR" dirty="0"/>
              <a:t>Crescimento do terrorismo</a:t>
            </a:r>
          </a:p>
          <a:p>
            <a:pPr>
              <a:buFont typeface="Symbol" panose="05050102010706020507" pitchFamily="18" charset="2"/>
              <a:buChar char=""/>
            </a:pPr>
            <a:r>
              <a:rPr lang="pt-BR" dirty="0"/>
              <a:t>Consenso de Hartford recomenda o uso de torniquetes por civis, policiais e socorristas</a:t>
            </a:r>
          </a:p>
          <a:p>
            <a:pPr>
              <a:buFont typeface="Symbol" panose="05050102010706020507" pitchFamily="18" charset="2"/>
              <a:buChar char=""/>
            </a:pPr>
            <a:r>
              <a:rPr lang="pt-BR" dirty="0"/>
              <a:t>Diretório norueguês de saúde indica uso de torniquete pelos policiais</a:t>
            </a:r>
          </a:p>
          <a:p>
            <a:pPr marL="0" indent="0">
              <a:buNone/>
            </a:pPr>
            <a:endParaRPr lang="pt-BR" dirty="0"/>
          </a:p>
        </p:txBody>
      </p:sp>
      <p:pic>
        <p:nvPicPr>
          <p:cNvPr id="4" name="Imagem 3" descr="Uma imagem contendo desenho&#10;&#10;Descrição gerada automaticamente">
            <a:extLst>
              <a:ext uri="{FF2B5EF4-FFF2-40B4-BE49-F238E27FC236}">
                <a16:creationId xmlns:a16="http://schemas.microsoft.com/office/drawing/2014/main" id="{4E3A3297-A3FD-44E7-AD21-CC8AB305C5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0579" y="284921"/>
            <a:ext cx="2317088" cy="1563757"/>
          </a:xfrm>
          <a:prstGeom prst="rect">
            <a:avLst/>
          </a:prstGeom>
        </p:spPr>
      </p:pic>
    </p:spTree>
    <p:extLst>
      <p:ext uri="{BB962C8B-B14F-4D97-AF65-F5344CB8AC3E}">
        <p14:creationId xmlns:p14="http://schemas.microsoft.com/office/powerpoint/2010/main" val="36894791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0B17063-76FF-436F-AAAF-C07BC4F838C5}"/>
              </a:ext>
            </a:extLst>
          </p:cNvPr>
          <p:cNvSpPr>
            <a:spLocks noGrp="1"/>
          </p:cNvSpPr>
          <p:nvPr>
            <p:ph type="title"/>
          </p:nvPr>
        </p:nvSpPr>
        <p:spPr>
          <a:xfrm>
            <a:off x="1141413" y="609599"/>
            <a:ext cx="9905998" cy="2994991"/>
          </a:xfrm>
        </p:spPr>
        <p:txBody>
          <a:bodyPr/>
          <a:lstStyle/>
          <a:p>
            <a:r>
              <a:rPr lang="pt-BR" dirty="0"/>
              <a:t>2. Métodos </a:t>
            </a:r>
          </a:p>
        </p:txBody>
      </p:sp>
      <p:sp>
        <p:nvSpPr>
          <p:cNvPr id="3" name="Espaço Reservado para Conteúdo 2">
            <a:extLst>
              <a:ext uri="{FF2B5EF4-FFF2-40B4-BE49-F238E27FC236}">
                <a16:creationId xmlns:a16="http://schemas.microsoft.com/office/drawing/2014/main" id="{5FA2F3EE-E729-44C3-88C6-1D5774199B98}"/>
              </a:ext>
            </a:extLst>
          </p:cNvPr>
          <p:cNvSpPr>
            <a:spLocks noGrp="1"/>
          </p:cNvSpPr>
          <p:nvPr>
            <p:ph idx="1"/>
          </p:nvPr>
        </p:nvSpPr>
        <p:spPr/>
        <p:txBody>
          <a:bodyPr>
            <a:normAutofit lnSpcReduction="10000"/>
          </a:bodyPr>
          <a:lstStyle/>
          <a:p>
            <a:pPr>
              <a:buFont typeface="Symbol" panose="05050102010706020507" pitchFamily="18" charset="2"/>
              <a:buChar char="ª"/>
            </a:pPr>
            <a:r>
              <a:rPr lang="pt-BR" dirty="0"/>
              <a:t>PRISMA </a:t>
            </a:r>
            <a:r>
              <a:rPr lang="pt-BR" dirty="0" err="1"/>
              <a:t>Guidelines</a:t>
            </a:r>
            <a:endParaRPr lang="pt-BR" dirty="0"/>
          </a:p>
          <a:p>
            <a:pPr>
              <a:buFont typeface="Symbol" panose="05050102010706020507" pitchFamily="18" charset="2"/>
              <a:buChar char="ª"/>
            </a:pPr>
            <a:r>
              <a:rPr lang="pt-BR" dirty="0"/>
              <a:t>Critérios de inclusão:</a:t>
            </a:r>
          </a:p>
          <a:p>
            <a:pPr lvl="1">
              <a:buFont typeface="Symbol" panose="05050102010706020507" pitchFamily="18" charset="2"/>
              <a:buChar char="ª"/>
            </a:pPr>
            <a:r>
              <a:rPr lang="pt-BR" dirty="0"/>
              <a:t>Pacientes com mais de 16 anos de idade e hemorragias nas extremidades</a:t>
            </a:r>
          </a:p>
          <a:p>
            <a:pPr lvl="1">
              <a:buFont typeface="Symbol" panose="05050102010706020507" pitchFamily="18" charset="2"/>
              <a:buChar char="ª"/>
            </a:pPr>
            <a:r>
              <a:rPr lang="pt-BR" dirty="0"/>
              <a:t>Tratados com torniquete</a:t>
            </a:r>
          </a:p>
          <a:p>
            <a:pPr lvl="1">
              <a:buFont typeface="Symbol" panose="05050102010706020507" pitchFamily="18" charset="2"/>
              <a:buChar char="ª"/>
            </a:pPr>
            <a:r>
              <a:rPr lang="pt-BR" dirty="0"/>
              <a:t>Comparação com outros métodos de contenção de hemorragia</a:t>
            </a:r>
          </a:p>
          <a:p>
            <a:pPr lvl="1">
              <a:buFont typeface="Symbol" panose="05050102010706020507" pitchFamily="18" charset="2"/>
              <a:buChar char="ª"/>
            </a:pPr>
            <a:r>
              <a:rPr lang="pt-BR" dirty="0"/>
              <a:t>Resultados: mortalidade, número de transfusão de sangue, complicações da extremidade, eventos adversos</a:t>
            </a:r>
          </a:p>
          <a:p>
            <a:pPr lvl="1">
              <a:buFont typeface="Symbol" panose="05050102010706020507" pitchFamily="18" charset="2"/>
              <a:buChar char="ª"/>
            </a:pPr>
            <a:r>
              <a:rPr lang="pt-BR" dirty="0"/>
              <a:t>Estudos a partir de 2000</a:t>
            </a:r>
          </a:p>
        </p:txBody>
      </p:sp>
      <p:pic>
        <p:nvPicPr>
          <p:cNvPr id="4" name="Imagem 3" descr="Uma imagem contendo desenho&#10;&#10;Descrição gerada automaticamente">
            <a:extLst>
              <a:ext uri="{FF2B5EF4-FFF2-40B4-BE49-F238E27FC236}">
                <a16:creationId xmlns:a16="http://schemas.microsoft.com/office/drawing/2014/main" id="{CB5B1779-46E9-47D1-8B64-9BF2E58014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0579" y="284921"/>
            <a:ext cx="2317088" cy="1563757"/>
          </a:xfrm>
          <a:prstGeom prst="rect">
            <a:avLst/>
          </a:prstGeom>
        </p:spPr>
      </p:pic>
    </p:spTree>
    <p:extLst>
      <p:ext uri="{BB962C8B-B14F-4D97-AF65-F5344CB8AC3E}">
        <p14:creationId xmlns:p14="http://schemas.microsoft.com/office/powerpoint/2010/main" val="19211697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0B17063-76FF-436F-AAAF-C07BC4F838C5}"/>
              </a:ext>
            </a:extLst>
          </p:cNvPr>
          <p:cNvSpPr>
            <a:spLocks noGrp="1"/>
          </p:cNvSpPr>
          <p:nvPr>
            <p:ph type="title"/>
          </p:nvPr>
        </p:nvSpPr>
        <p:spPr>
          <a:xfrm>
            <a:off x="1141413" y="609599"/>
            <a:ext cx="9905998" cy="2994991"/>
          </a:xfrm>
        </p:spPr>
        <p:txBody>
          <a:bodyPr/>
          <a:lstStyle/>
          <a:p>
            <a:r>
              <a:rPr lang="pt-BR" dirty="0"/>
              <a:t>2. Métodos </a:t>
            </a:r>
          </a:p>
        </p:txBody>
      </p:sp>
      <p:sp>
        <p:nvSpPr>
          <p:cNvPr id="3" name="Espaço Reservado para Conteúdo 2">
            <a:extLst>
              <a:ext uri="{FF2B5EF4-FFF2-40B4-BE49-F238E27FC236}">
                <a16:creationId xmlns:a16="http://schemas.microsoft.com/office/drawing/2014/main" id="{5FA2F3EE-E729-44C3-88C6-1D5774199B98}"/>
              </a:ext>
            </a:extLst>
          </p:cNvPr>
          <p:cNvSpPr>
            <a:spLocks noGrp="1"/>
          </p:cNvSpPr>
          <p:nvPr>
            <p:ph idx="1"/>
          </p:nvPr>
        </p:nvSpPr>
        <p:spPr/>
        <p:txBody>
          <a:bodyPr>
            <a:normAutofit/>
          </a:bodyPr>
          <a:lstStyle/>
          <a:p>
            <a:pPr>
              <a:buFont typeface="Symbol" panose="05050102010706020507" pitchFamily="18" charset="2"/>
              <a:buChar char="ª"/>
            </a:pPr>
            <a:r>
              <a:rPr lang="pt-BR" dirty="0"/>
              <a:t>Definições: </a:t>
            </a:r>
          </a:p>
          <a:p>
            <a:pPr lvl="1">
              <a:buFont typeface="Symbol" panose="05050102010706020507" pitchFamily="18" charset="2"/>
              <a:buChar char="ª"/>
            </a:pPr>
            <a:r>
              <a:rPr lang="pt-BR" dirty="0"/>
              <a:t>Estudo com civis é aquele que descreve pacientes civis tratados por não-militares, incluindo socorristas e policiais em uma zona civil</a:t>
            </a:r>
          </a:p>
          <a:p>
            <a:pPr lvl="1">
              <a:buFont typeface="Symbol" panose="05050102010706020507" pitchFamily="18" charset="2"/>
              <a:buChar char="ª"/>
            </a:pPr>
            <a:r>
              <a:rPr lang="pt-BR" dirty="0"/>
              <a:t>Estudo com militares é aquele que descreve pacientes (civis e/ou militares) tratados por militares em uma zona de conflito</a:t>
            </a:r>
          </a:p>
        </p:txBody>
      </p:sp>
      <p:pic>
        <p:nvPicPr>
          <p:cNvPr id="4" name="Imagem 3" descr="Uma imagem contendo desenho&#10;&#10;Descrição gerada automaticamente">
            <a:extLst>
              <a:ext uri="{FF2B5EF4-FFF2-40B4-BE49-F238E27FC236}">
                <a16:creationId xmlns:a16="http://schemas.microsoft.com/office/drawing/2014/main" id="{CB5B1779-46E9-47D1-8B64-9BF2E58014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0579" y="284921"/>
            <a:ext cx="2317088" cy="1563757"/>
          </a:xfrm>
          <a:prstGeom prst="rect">
            <a:avLst/>
          </a:prstGeom>
        </p:spPr>
      </p:pic>
    </p:spTree>
    <p:extLst>
      <p:ext uri="{BB962C8B-B14F-4D97-AF65-F5344CB8AC3E}">
        <p14:creationId xmlns:p14="http://schemas.microsoft.com/office/powerpoint/2010/main" val="42497917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0B17063-76FF-436F-AAAF-C07BC4F838C5}"/>
              </a:ext>
            </a:extLst>
          </p:cNvPr>
          <p:cNvSpPr>
            <a:spLocks noGrp="1"/>
          </p:cNvSpPr>
          <p:nvPr>
            <p:ph type="title"/>
          </p:nvPr>
        </p:nvSpPr>
        <p:spPr>
          <a:xfrm>
            <a:off x="1141413" y="609599"/>
            <a:ext cx="9905998" cy="2994991"/>
          </a:xfrm>
        </p:spPr>
        <p:txBody>
          <a:bodyPr/>
          <a:lstStyle/>
          <a:p>
            <a:r>
              <a:rPr lang="pt-BR" dirty="0"/>
              <a:t>2. Métodos </a:t>
            </a:r>
          </a:p>
        </p:txBody>
      </p:sp>
      <p:sp>
        <p:nvSpPr>
          <p:cNvPr id="3" name="Espaço Reservado para Conteúdo 2">
            <a:extLst>
              <a:ext uri="{FF2B5EF4-FFF2-40B4-BE49-F238E27FC236}">
                <a16:creationId xmlns:a16="http://schemas.microsoft.com/office/drawing/2014/main" id="{5FA2F3EE-E729-44C3-88C6-1D5774199B98}"/>
              </a:ext>
            </a:extLst>
          </p:cNvPr>
          <p:cNvSpPr>
            <a:spLocks noGrp="1"/>
          </p:cNvSpPr>
          <p:nvPr>
            <p:ph idx="1"/>
          </p:nvPr>
        </p:nvSpPr>
        <p:spPr/>
        <p:txBody>
          <a:bodyPr>
            <a:normAutofit/>
          </a:bodyPr>
          <a:lstStyle/>
          <a:p>
            <a:pPr>
              <a:buFont typeface="Symbol" panose="05050102010706020507" pitchFamily="18" charset="2"/>
              <a:buChar char="ª"/>
            </a:pPr>
            <a:r>
              <a:rPr lang="pt-BR" dirty="0"/>
              <a:t>Estudos</a:t>
            </a:r>
          </a:p>
          <a:p>
            <a:pPr lvl="1">
              <a:buFont typeface="Symbol" panose="05050102010706020507" pitchFamily="18" charset="2"/>
              <a:buChar char="ª"/>
            </a:pPr>
            <a:r>
              <a:rPr lang="pt-BR" dirty="0"/>
              <a:t>Identificados 3.116, lidos 185, excluídos 112</a:t>
            </a:r>
          </a:p>
          <a:p>
            <a:pPr lvl="1">
              <a:buFont typeface="Symbol" panose="05050102010706020507" pitchFamily="18" charset="2"/>
              <a:buChar char="ª"/>
            </a:pPr>
            <a:r>
              <a:rPr lang="pt-BR" dirty="0"/>
              <a:t>Identificados 344 estudos em andamento e analisados.</a:t>
            </a:r>
          </a:p>
          <a:p>
            <a:pPr lvl="1">
              <a:buFont typeface="Symbol" panose="05050102010706020507" pitchFamily="18" charset="2"/>
              <a:buChar char="ª"/>
            </a:pPr>
            <a:r>
              <a:rPr lang="pt-BR" dirty="0"/>
              <a:t>Finalmente, 55 estudos foram analisados nesta revisão</a:t>
            </a:r>
          </a:p>
        </p:txBody>
      </p:sp>
      <p:pic>
        <p:nvPicPr>
          <p:cNvPr id="4" name="Imagem 3" descr="Uma imagem contendo desenho&#10;&#10;Descrição gerada automaticamente">
            <a:extLst>
              <a:ext uri="{FF2B5EF4-FFF2-40B4-BE49-F238E27FC236}">
                <a16:creationId xmlns:a16="http://schemas.microsoft.com/office/drawing/2014/main" id="{CB5B1779-46E9-47D1-8B64-9BF2E58014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0579" y="284921"/>
            <a:ext cx="2317088" cy="1563757"/>
          </a:xfrm>
          <a:prstGeom prst="rect">
            <a:avLst/>
          </a:prstGeom>
        </p:spPr>
      </p:pic>
    </p:spTree>
    <p:extLst>
      <p:ext uri="{BB962C8B-B14F-4D97-AF65-F5344CB8AC3E}">
        <p14:creationId xmlns:p14="http://schemas.microsoft.com/office/powerpoint/2010/main" val="18756366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0B17063-76FF-436F-AAAF-C07BC4F838C5}"/>
              </a:ext>
            </a:extLst>
          </p:cNvPr>
          <p:cNvSpPr>
            <a:spLocks noGrp="1"/>
          </p:cNvSpPr>
          <p:nvPr>
            <p:ph type="title"/>
          </p:nvPr>
        </p:nvSpPr>
        <p:spPr>
          <a:xfrm>
            <a:off x="1141413" y="609599"/>
            <a:ext cx="9905998" cy="2994991"/>
          </a:xfrm>
        </p:spPr>
        <p:txBody>
          <a:bodyPr/>
          <a:lstStyle/>
          <a:p>
            <a:endParaRPr lang="pt-BR" dirty="0"/>
          </a:p>
        </p:txBody>
      </p:sp>
      <p:pic>
        <p:nvPicPr>
          <p:cNvPr id="4" name="Imagem 3" descr="Uma imagem contendo desenho&#10;&#10;Descrição gerada automaticamente">
            <a:extLst>
              <a:ext uri="{FF2B5EF4-FFF2-40B4-BE49-F238E27FC236}">
                <a16:creationId xmlns:a16="http://schemas.microsoft.com/office/drawing/2014/main" id="{CB5B1779-46E9-47D1-8B64-9BF2E58014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30301" y="284921"/>
            <a:ext cx="2317088" cy="1563757"/>
          </a:xfrm>
          <a:prstGeom prst="rect">
            <a:avLst/>
          </a:prstGeom>
        </p:spPr>
      </p:pic>
      <p:sp>
        <p:nvSpPr>
          <p:cNvPr id="6" name="Espaço Reservado para Conteúdo 5">
            <a:extLst>
              <a:ext uri="{FF2B5EF4-FFF2-40B4-BE49-F238E27FC236}">
                <a16:creationId xmlns:a16="http://schemas.microsoft.com/office/drawing/2014/main" id="{983C5275-6884-41B1-9312-5B11717CA4CB}"/>
              </a:ext>
            </a:extLst>
          </p:cNvPr>
          <p:cNvSpPr>
            <a:spLocks noGrp="1"/>
          </p:cNvSpPr>
          <p:nvPr>
            <p:ph idx="1"/>
          </p:nvPr>
        </p:nvSpPr>
        <p:spPr/>
        <p:txBody>
          <a:bodyPr/>
          <a:lstStyle/>
          <a:p>
            <a:endParaRPr lang="pt-BR"/>
          </a:p>
        </p:txBody>
      </p:sp>
      <p:pic>
        <p:nvPicPr>
          <p:cNvPr id="8" name="Imagem 7">
            <a:extLst>
              <a:ext uri="{FF2B5EF4-FFF2-40B4-BE49-F238E27FC236}">
                <a16:creationId xmlns:a16="http://schemas.microsoft.com/office/drawing/2014/main" id="{B08E6D0E-5C56-496F-8B80-D81552C40BC5}"/>
              </a:ext>
            </a:extLst>
          </p:cNvPr>
          <p:cNvPicPr>
            <a:picLocks noChangeAspect="1"/>
          </p:cNvPicPr>
          <p:nvPr/>
        </p:nvPicPr>
        <p:blipFill>
          <a:blip r:embed="rId3"/>
          <a:stretch>
            <a:fillRect/>
          </a:stretch>
        </p:blipFill>
        <p:spPr>
          <a:xfrm>
            <a:off x="0" y="0"/>
            <a:ext cx="8431903" cy="6911627"/>
          </a:xfrm>
          <a:prstGeom prst="rect">
            <a:avLst/>
          </a:prstGeom>
        </p:spPr>
      </p:pic>
    </p:spTree>
    <p:extLst>
      <p:ext uri="{BB962C8B-B14F-4D97-AF65-F5344CB8AC3E}">
        <p14:creationId xmlns:p14="http://schemas.microsoft.com/office/powerpoint/2010/main" val="12642388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919677-6107-4A8C-97D0-50C2513D3FCD}"/>
              </a:ext>
            </a:extLst>
          </p:cNvPr>
          <p:cNvSpPr>
            <a:spLocks noGrp="1"/>
          </p:cNvSpPr>
          <p:nvPr>
            <p:ph type="title"/>
          </p:nvPr>
        </p:nvSpPr>
        <p:spPr>
          <a:xfrm>
            <a:off x="1141413" y="609599"/>
            <a:ext cx="9905998" cy="2955235"/>
          </a:xfrm>
        </p:spPr>
        <p:txBody>
          <a:bodyPr/>
          <a:lstStyle/>
          <a:p>
            <a:r>
              <a:rPr lang="pt-BR" dirty="0"/>
              <a:t>3. Mortalidade</a:t>
            </a:r>
          </a:p>
        </p:txBody>
      </p:sp>
      <p:sp>
        <p:nvSpPr>
          <p:cNvPr id="3" name="Espaço Reservado para Conteúdo 2">
            <a:extLst>
              <a:ext uri="{FF2B5EF4-FFF2-40B4-BE49-F238E27FC236}">
                <a16:creationId xmlns:a16="http://schemas.microsoft.com/office/drawing/2014/main" id="{BC5B423D-024E-4EC5-8607-CE2C027AF97C}"/>
              </a:ext>
            </a:extLst>
          </p:cNvPr>
          <p:cNvSpPr>
            <a:spLocks noGrp="1"/>
          </p:cNvSpPr>
          <p:nvPr>
            <p:ph idx="1"/>
          </p:nvPr>
        </p:nvSpPr>
        <p:spPr/>
        <p:txBody>
          <a:bodyPr>
            <a:normAutofit fontScale="92500" lnSpcReduction="20000"/>
          </a:bodyPr>
          <a:lstStyle/>
          <a:p>
            <a:pPr>
              <a:buFont typeface="Symbol" panose="05050102010706020507" pitchFamily="18" charset="2"/>
              <a:buChar char="ª"/>
            </a:pPr>
            <a:r>
              <a:rPr lang="pt-BR" dirty="0"/>
              <a:t>50 estudos notificaram mortalidade de pacientes com torniquete</a:t>
            </a:r>
          </a:p>
          <a:p>
            <a:pPr>
              <a:buFont typeface="Symbol" panose="05050102010706020507" pitchFamily="18" charset="2"/>
              <a:buChar char="ª"/>
            </a:pPr>
            <a:r>
              <a:rPr lang="pt-BR" dirty="0"/>
              <a:t>27 desses estudos não atingiram os requisitos de </a:t>
            </a:r>
            <a:r>
              <a:rPr lang="pt-BR" dirty="0" err="1"/>
              <a:t>eligibilidade</a:t>
            </a:r>
            <a:endParaRPr lang="pt-BR" dirty="0"/>
          </a:p>
          <a:p>
            <a:pPr>
              <a:buFont typeface="Symbol" panose="05050102010706020507" pitchFamily="18" charset="2"/>
              <a:buChar char="ª"/>
            </a:pPr>
            <a:r>
              <a:rPr lang="pt-BR" dirty="0"/>
              <a:t>23 foram escolhidos para avaliar a mortalidade</a:t>
            </a:r>
          </a:p>
          <a:p>
            <a:pPr>
              <a:buFont typeface="Symbol" panose="05050102010706020507" pitchFamily="18" charset="2"/>
              <a:buChar char="ª"/>
            </a:pPr>
            <a:r>
              <a:rPr lang="pt-BR" dirty="0"/>
              <a:t>Índice de sobrevivência de 87% a 100%</a:t>
            </a:r>
          </a:p>
          <a:p>
            <a:pPr algn="l"/>
            <a:r>
              <a:rPr lang="pt-BR" dirty="0">
                <a:solidFill>
                  <a:srgbClr val="FFFF00"/>
                </a:solidFill>
              </a:rPr>
              <a:t>“</a:t>
            </a:r>
            <a:r>
              <a:rPr lang="en-US" sz="1800" b="0" i="0" u="none" strike="noStrike" baseline="0" dirty="0">
                <a:solidFill>
                  <a:srgbClr val="FFFF00"/>
                </a:solidFill>
                <a:latin typeface="AdvOT678fd422"/>
              </a:rPr>
              <a:t>Overall, the military studies reported similar mortality rates in patients treated with tourniquets and patients who were not”</a:t>
            </a:r>
          </a:p>
          <a:p>
            <a:pPr algn="l"/>
            <a:r>
              <a:rPr lang="en-US" sz="1600" dirty="0">
                <a:solidFill>
                  <a:srgbClr val="FFFF00"/>
                </a:solidFill>
              </a:rPr>
              <a:t>One study67 found that 96% of patients survived when the tourniquet was placed before the onset of shock compared to four percent of patients who received </a:t>
            </a:r>
            <a:r>
              <a:rPr lang="pt-BR" sz="1600" dirty="0">
                <a:solidFill>
                  <a:srgbClr val="FFFF00"/>
                </a:solidFill>
              </a:rPr>
              <a:t>a </a:t>
            </a:r>
            <a:r>
              <a:rPr lang="pt-BR" sz="1600" dirty="0" err="1">
                <a:solidFill>
                  <a:srgbClr val="FFFF00"/>
                </a:solidFill>
              </a:rPr>
              <a:t>tourniquet</a:t>
            </a:r>
            <a:r>
              <a:rPr lang="pt-BR" sz="1600" dirty="0">
                <a:solidFill>
                  <a:srgbClr val="FFFF00"/>
                </a:solidFill>
              </a:rPr>
              <a:t> later</a:t>
            </a:r>
          </a:p>
          <a:p>
            <a:pPr algn="l"/>
            <a:r>
              <a:rPr lang="en-US" sz="1800" b="0" i="0" u="none" strike="noStrike" baseline="0" dirty="0">
                <a:solidFill>
                  <a:srgbClr val="FFFF00"/>
                </a:solidFill>
                <a:latin typeface="AdvOT678fd422"/>
              </a:rPr>
              <a:t>Patients treated with prehospital tourniquet (89%) also had higher survival rates than those who received a tourniquet upon arrival at the hospital (76%-78%).</a:t>
            </a:r>
            <a:endParaRPr lang="pt-BR" dirty="0">
              <a:solidFill>
                <a:srgbClr val="FFFF00"/>
              </a:solidFill>
            </a:endParaRPr>
          </a:p>
          <a:p>
            <a:pPr marL="0" indent="0">
              <a:buNone/>
            </a:pPr>
            <a:endParaRPr lang="pt-BR" dirty="0"/>
          </a:p>
        </p:txBody>
      </p:sp>
      <p:pic>
        <p:nvPicPr>
          <p:cNvPr id="4" name="Imagem 3" descr="Uma imagem contendo desenho&#10;&#10;Descrição gerada automaticamente">
            <a:extLst>
              <a:ext uri="{FF2B5EF4-FFF2-40B4-BE49-F238E27FC236}">
                <a16:creationId xmlns:a16="http://schemas.microsoft.com/office/drawing/2014/main" id="{8A0F95F5-EB4D-4A39-90E2-2814BA0C5B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0579" y="284921"/>
            <a:ext cx="2317088" cy="1563757"/>
          </a:xfrm>
          <a:prstGeom prst="rect">
            <a:avLst/>
          </a:prstGeom>
        </p:spPr>
      </p:pic>
    </p:spTree>
    <p:extLst>
      <p:ext uri="{BB962C8B-B14F-4D97-AF65-F5344CB8AC3E}">
        <p14:creationId xmlns:p14="http://schemas.microsoft.com/office/powerpoint/2010/main" val="24497820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0B17063-76FF-436F-AAAF-C07BC4F838C5}"/>
              </a:ext>
            </a:extLst>
          </p:cNvPr>
          <p:cNvSpPr>
            <a:spLocks noGrp="1"/>
          </p:cNvSpPr>
          <p:nvPr>
            <p:ph type="title"/>
          </p:nvPr>
        </p:nvSpPr>
        <p:spPr>
          <a:xfrm>
            <a:off x="1141413" y="609599"/>
            <a:ext cx="9905998" cy="2994991"/>
          </a:xfrm>
        </p:spPr>
        <p:txBody>
          <a:bodyPr/>
          <a:lstStyle/>
          <a:p>
            <a:endParaRPr lang="pt-BR" dirty="0"/>
          </a:p>
        </p:txBody>
      </p:sp>
      <p:sp>
        <p:nvSpPr>
          <p:cNvPr id="6" name="Espaço Reservado para Conteúdo 5">
            <a:extLst>
              <a:ext uri="{FF2B5EF4-FFF2-40B4-BE49-F238E27FC236}">
                <a16:creationId xmlns:a16="http://schemas.microsoft.com/office/drawing/2014/main" id="{983C5275-6884-41B1-9312-5B11717CA4CB}"/>
              </a:ext>
            </a:extLst>
          </p:cNvPr>
          <p:cNvSpPr>
            <a:spLocks noGrp="1"/>
          </p:cNvSpPr>
          <p:nvPr>
            <p:ph idx="1"/>
          </p:nvPr>
        </p:nvSpPr>
        <p:spPr/>
        <p:txBody>
          <a:bodyPr/>
          <a:lstStyle/>
          <a:p>
            <a:endParaRPr lang="pt-BR"/>
          </a:p>
        </p:txBody>
      </p:sp>
      <p:pic>
        <p:nvPicPr>
          <p:cNvPr id="5" name="Imagem 4">
            <a:extLst>
              <a:ext uri="{FF2B5EF4-FFF2-40B4-BE49-F238E27FC236}">
                <a16:creationId xmlns:a16="http://schemas.microsoft.com/office/drawing/2014/main" id="{6FA1303E-A966-4360-8C1A-5BA445BD3F03}"/>
              </a:ext>
            </a:extLst>
          </p:cNvPr>
          <p:cNvPicPr>
            <a:picLocks noChangeAspect="1"/>
          </p:cNvPicPr>
          <p:nvPr/>
        </p:nvPicPr>
        <p:blipFill>
          <a:blip r:embed="rId2"/>
          <a:stretch>
            <a:fillRect/>
          </a:stretch>
        </p:blipFill>
        <p:spPr>
          <a:xfrm>
            <a:off x="-1" y="-9111"/>
            <a:ext cx="5751443" cy="6878610"/>
          </a:xfrm>
          <a:prstGeom prst="rect">
            <a:avLst/>
          </a:prstGeom>
        </p:spPr>
      </p:pic>
      <p:pic>
        <p:nvPicPr>
          <p:cNvPr id="9" name="Imagem 8">
            <a:extLst>
              <a:ext uri="{FF2B5EF4-FFF2-40B4-BE49-F238E27FC236}">
                <a16:creationId xmlns:a16="http://schemas.microsoft.com/office/drawing/2014/main" id="{DE1361E6-2271-4C91-AD44-90D71834E92A}"/>
              </a:ext>
            </a:extLst>
          </p:cNvPr>
          <p:cNvPicPr>
            <a:picLocks noChangeAspect="1"/>
          </p:cNvPicPr>
          <p:nvPr/>
        </p:nvPicPr>
        <p:blipFill>
          <a:blip r:embed="rId3"/>
          <a:stretch>
            <a:fillRect/>
          </a:stretch>
        </p:blipFill>
        <p:spPr>
          <a:xfrm>
            <a:off x="6689171" y="13252"/>
            <a:ext cx="5499654" cy="6898568"/>
          </a:xfrm>
          <a:prstGeom prst="rect">
            <a:avLst/>
          </a:prstGeom>
        </p:spPr>
      </p:pic>
    </p:spTree>
    <p:extLst>
      <p:ext uri="{BB962C8B-B14F-4D97-AF65-F5344CB8AC3E}">
        <p14:creationId xmlns:p14="http://schemas.microsoft.com/office/powerpoint/2010/main" val="32475587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919677-6107-4A8C-97D0-50C2513D3FCD}"/>
              </a:ext>
            </a:extLst>
          </p:cNvPr>
          <p:cNvSpPr>
            <a:spLocks noGrp="1"/>
          </p:cNvSpPr>
          <p:nvPr>
            <p:ph type="title"/>
          </p:nvPr>
        </p:nvSpPr>
        <p:spPr>
          <a:xfrm>
            <a:off x="1141413" y="609599"/>
            <a:ext cx="9905998" cy="2955235"/>
          </a:xfrm>
        </p:spPr>
        <p:txBody>
          <a:bodyPr/>
          <a:lstStyle/>
          <a:p>
            <a:r>
              <a:rPr lang="pt-BR" dirty="0"/>
              <a:t>3. Mortalidade</a:t>
            </a:r>
          </a:p>
        </p:txBody>
      </p:sp>
      <p:sp>
        <p:nvSpPr>
          <p:cNvPr id="3" name="Espaço Reservado para Conteúdo 2">
            <a:extLst>
              <a:ext uri="{FF2B5EF4-FFF2-40B4-BE49-F238E27FC236}">
                <a16:creationId xmlns:a16="http://schemas.microsoft.com/office/drawing/2014/main" id="{BC5B423D-024E-4EC5-8607-CE2C027AF97C}"/>
              </a:ext>
            </a:extLst>
          </p:cNvPr>
          <p:cNvSpPr>
            <a:spLocks noGrp="1"/>
          </p:cNvSpPr>
          <p:nvPr>
            <p:ph idx="1"/>
          </p:nvPr>
        </p:nvSpPr>
        <p:spPr/>
        <p:txBody>
          <a:bodyPr>
            <a:normAutofit/>
          </a:bodyPr>
          <a:lstStyle/>
          <a:p>
            <a:pPr algn="l"/>
            <a:r>
              <a:rPr lang="en-US" dirty="0">
                <a:solidFill>
                  <a:srgbClr val="FFFF00"/>
                </a:solidFill>
              </a:rPr>
              <a:t>Overall, studies indicated a survival benefit for patients treated with tourniquets in a civilian setting. Patients treated with prehospital tourniquet had a lower incidence of shock when arriving at the hospital compared to those who were not treated with tourniquet. 48 One study reported that death from hemorrhagic shock was more frequent in patients who received a tourniquet in-hospital (14%) compared to those who received a prehospital tourniquet (three percent).45 Most studies reported an average tourniquet application time less than two hours.</a:t>
            </a:r>
            <a:endParaRPr lang="pt-BR" dirty="0">
              <a:solidFill>
                <a:srgbClr val="FFFF00"/>
              </a:solidFill>
            </a:endParaRPr>
          </a:p>
        </p:txBody>
      </p:sp>
      <p:pic>
        <p:nvPicPr>
          <p:cNvPr id="4" name="Imagem 3" descr="Uma imagem contendo desenho&#10;&#10;Descrição gerada automaticamente">
            <a:extLst>
              <a:ext uri="{FF2B5EF4-FFF2-40B4-BE49-F238E27FC236}">
                <a16:creationId xmlns:a16="http://schemas.microsoft.com/office/drawing/2014/main" id="{8A0F95F5-EB4D-4A39-90E2-2814BA0C5B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0579" y="284921"/>
            <a:ext cx="2317088" cy="1563757"/>
          </a:xfrm>
          <a:prstGeom prst="rect">
            <a:avLst/>
          </a:prstGeom>
        </p:spPr>
      </p:pic>
    </p:spTree>
    <p:extLst>
      <p:ext uri="{BB962C8B-B14F-4D97-AF65-F5344CB8AC3E}">
        <p14:creationId xmlns:p14="http://schemas.microsoft.com/office/powerpoint/2010/main" val="168151352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lha">
  <a:themeElements>
    <a:clrScheme name="Malha">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alha">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alha">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emplate>TM03457485[[fn=Malha]]</Template>
  <TotalTime>927</TotalTime>
  <Words>765</Words>
  <Application>Microsoft Office PowerPoint</Application>
  <PresentationFormat>Widescreen</PresentationFormat>
  <Paragraphs>56</Paragraphs>
  <Slides>17</Slides>
  <Notes>0</Notes>
  <HiddenSlides>0</HiddenSlides>
  <MMClips>0</MMClips>
  <ScaleCrop>false</ScaleCrop>
  <HeadingPairs>
    <vt:vector size="6" baseType="variant">
      <vt:variant>
        <vt:lpstr>Fontes usadas</vt:lpstr>
      </vt:variant>
      <vt:variant>
        <vt:i4>6</vt:i4>
      </vt:variant>
      <vt:variant>
        <vt:lpstr>Tema</vt:lpstr>
      </vt:variant>
      <vt:variant>
        <vt:i4>1</vt:i4>
      </vt:variant>
      <vt:variant>
        <vt:lpstr>Títulos de slides</vt:lpstr>
      </vt:variant>
      <vt:variant>
        <vt:i4>17</vt:i4>
      </vt:variant>
    </vt:vector>
  </HeadingPairs>
  <TitlesOfParts>
    <vt:vector size="24" baseType="lpstr">
      <vt:lpstr>AdvOT678fd422</vt:lpstr>
      <vt:lpstr>AdvOTb9e9c06b</vt:lpstr>
      <vt:lpstr>Arial</vt:lpstr>
      <vt:lpstr>Century Gothic</vt:lpstr>
      <vt:lpstr>QqqnjtAdvTTc488b0e6</vt:lpstr>
      <vt:lpstr>Symbol</vt:lpstr>
      <vt:lpstr>Malha</vt:lpstr>
      <vt:lpstr>Prehospital Tourniquets in Civilians: A Systematic Review</vt:lpstr>
      <vt:lpstr>1. introdução</vt:lpstr>
      <vt:lpstr>2. Métodos </vt:lpstr>
      <vt:lpstr>2. Métodos </vt:lpstr>
      <vt:lpstr>2. Métodos </vt:lpstr>
      <vt:lpstr>Apresentação do PowerPoint</vt:lpstr>
      <vt:lpstr>3. Mortalidade</vt:lpstr>
      <vt:lpstr>Apresentação do PowerPoint</vt:lpstr>
      <vt:lpstr>3. Mortalidade</vt:lpstr>
      <vt:lpstr>4. Transfusões de sangue</vt:lpstr>
      <vt:lpstr>5. Outras complicações</vt:lpstr>
      <vt:lpstr>discussão</vt:lpstr>
      <vt:lpstr>discussão</vt:lpstr>
      <vt:lpstr>Apresentação do PowerPoint</vt:lpstr>
      <vt:lpstr>discussão</vt:lpstr>
      <vt:lpstr>Conclusões</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Differential Effects of Physiological Arousal Following Acute Stress on Police Officer Performance in a Simulated Critical Incident</dc:title>
  <dc:creator>Lucas Silveira</dc:creator>
  <cp:lastModifiedBy>Lucas Silveira</cp:lastModifiedBy>
  <cp:revision>60</cp:revision>
  <dcterms:created xsi:type="dcterms:W3CDTF">2020-03-08T21:23:54Z</dcterms:created>
  <dcterms:modified xsi:type="dcterms:W3CDTF">2021-05-19T01:40:32Z</dcterms:modified>
</cp:coreProperties>
</file>