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79" r:id="rId4"/>
    <p:sldId id="265" r:id="rId5"/>
    <p:sldId id="278" r:id="rId6"/>
    <p:sldId id="270"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t-BR"/>
              <a:t>Clique para editar o título Mestre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FC2AA40-48BA-4D59-8398-19500EF30DDB}" type="datetimeFigureOut">
              <a:rPr lang="pt-BR" smtClean="0"/>
              <a:t>12/05/2021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2954037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FC2AA40-48BA-4D59-8398-19500EF30DDB}" type="datetimeFigureOut">
              <a:rPr lang="pt-BR" smtClean="0"/>
              <a:t>12/05/2021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366500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t-BR"/>
              <a:t>Clique para editar o título Mestre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2FC2AA40-48BA-4D59-8398-19500EF30DDB}" type="datetimeFigureOut">
              <a:rPr lang="pt-BR" smtClean="0"/>
              <a:t>12/05/2021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361382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t-BR"/>
              <a:t>Clique para editar os estilos de texto Mestres</a:t>
            </a:r>
          </a:p>
        </p:txBody>
      </p:sp>
      <p:sp>
        <p:nvSpPr>
          <p:cNvPr id="4" name="Date Placeholder 3"/>
          <p:cNvSpPr>
            <a:spLocks noGrp="1"/>
          </p:cNvSpPr>
          <p:nvPr>
            <p:ph type="dt" sz="half" idx="10"/>
          </p:nvPr>
        </p:nvSpPr>
        <p:spPr/>
        <p:txBody>
          <a:bodyPr/>
          <a:lstStyle/>
          <a:p>
            <a:fld id="{2FC2AA40-48BA-4D59-8398-19500EF30DDB}" type="datetimeFigureOut">
              <a:rPr lang="pt-BR" smtClean="0"/>
              <a:t>12/05/2021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3619538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t-BR"/>
              <a:t>Clique para editar o título Mestre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t-BR"/>
              <a:t>Clique para editar os estilos de texto Mestres</a:t>
            </a:r>
          </a:p>
        </p:txBody>
      </p:sp>
      <p:sp>
        <p:nvSpPr>
          <p:cNvPr id="4" name="Date Placeholder 3"/>
          <p:cNvSpPr>
            <a:spLocks noGrp="1"/>
          </p:cNvSpPr>
          <p:nvPr>
            <p:ph type="dt" sz="half" idx="10"/>
          </p:nvPr>
        </p:nvSpPr>
        <p:spPr/>
        <p:txBody>
          <a:bodyPr/>
          <a:lstStyle/>
          <a:p>
            <a:fld id="{2FC2AA40-48BA-4D59-8398-19500EF30DDB}" type="datetimeFigureOut">
              <a:rPr lang="pt-BR" smtClean="0"/>
              <a:t>12/05/2021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1904391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2FC2AA40-48BA-4D59-8398-19500EF30DDB}" type="datetimeFigureOut">
              <a:rPr lang="pt-BR" smtClean="0"/>
              <a:t>12/05/2021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1128180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2FC2AA40-48BA-4D59-8398-19500EF30DDB}" type="datetimeFigureOut">
              <a:rPr lang="pt-BR" smtClean="0"/>
              <a:t>12/05/2021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1001938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FC2AA40-48BA-4D59-8398-19500EF30DDB}" type="datetimeFigureOut">
              <a:rPr lang="pt-BR" smtClean="0"/>
              <a:t>12/05/2021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2436967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FC2AA40-48BA-4D59-8398-19500EF30DDB}" type="datetimeFigureOut">
              <a:rPr lang="pt-BR" smtClean="0"/>
              <a:t>12/05/2021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73223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FC2AA40-48BA-4D59-8398-19500EF30DDB}" type="datetimeFigureOut">
              <a:rPr lang="pt-BR" smtClean="0"/>
              <a:t>12/05/2021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239535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t-BR"/>
              <a:t>Clique para editar o título Mestre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2FC2AA40-48BA-4D59-8398-19500EF30DDB}" type="datetimeFigureOut">
              <a:rPr lang="pt-BR" smtClean="0"/>
              <a:t>12/05/2021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355082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FC2AA40-48BA-4D59-8398-19500EF30DDB}" type="datetimeFigureOut">
              <a:rPr lang="pt-BR" smtClean="0"/>
              <a:t>12/05/2021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959047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FC2AA40-48BA-4D59-8398-19500EF30DDB}" type="datetimeFigureOut">
              <a:rPr lang="pt-BR" smtClean="0"/>
              <a:t>12/05/2021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160904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FC2AA40-48BA-4D59-8398-19500EF30DDB}" type="datetimeFigureOut">
              <a:rPr lang="pt-BR" smtClean="0"/>
              <a:t>12/05/2021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1629129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2AA40-48BA-4D59-8398-19500EF30DDB}" type="datetimeFigureOut">
              <a:rPr lang="pt-BR" smtClean="0"/>
              <a:t>12/05/2021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293391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FC2AA40-48BA-4D59-8398-19500EF30DDB}" type="datetimeFigureOut">
              <a:rPr lang="pt-BR" smtClean="0"/>
              <a:t>12/05/2021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251321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6399212" y="5883275"/>
            <a:ext cx="914400" cy="365125"/>
          </a:xfrm>
        </p:spPr>
        <p:txBody>
          <a:bodyPr/>
          <a:lstStyle/>
          <a:p>
            <a:fld id="{2FC2AA40-48BA-4D59-8398-19500EF30DDB}" type="datetimeFigureOut">
              <a:rPr lang="pt-BR" smtClean="0"/>
              <a:t>12/05/2021</a:t>
            </a:fld>
            <a:endParaRPr lang="pt-BR"/>
          </a:p>
        </p:txBody>
      </p:sp>
      <p:sp>
        <p:nvSpPr>
          <p:cNvPr id="6" name="Footer Placeholder 5"/>
          <p:cNvSpPr>
            <a:spLocks noGrp="1"/>
          </p:cNvSpPr>
          <p:nvPr>
            <p:ph type="ftr" sz="quarter" idx="11"/>
          </p:nvPr>
        </p:nvSpPr>
        <p:spPr>
          <a:xfrm>
            <a:off x="1141412" y="5883275"/>
            <a:ext cx="5105400" cy="365125"/>
          </a:xfrm>
        </p:spPr>
        <p:txBody>
          <a:bodyPr/>
          <a:lstStyle/>
          <a:p>
            <a:endParaRPr lang="pt-BR"/>
          </a:p>
        </p:txBody>
      </p:sp>
      <p:sp>
        <p:nvSpPr>
          <p:cNvPr id="7" name="Slide Number Placeholder 6"/>
          <p:cNvSpPr>
            <a:spLocks noGrp="1"/>
          </p:cNvSpPr>
          <p:nvPr>
            <p:ph type="sldNum" sz="quarter" idx="12"/>
          </p:nvPr>
        </p:nvSpPr>
        <p:spPr>
          <a:xfrm>
            <a:off x="10742612" y="5883275"/>
            <a:ext cx="322567" cy="365125"/>
          </a:xfrm>
        </p:spPr>
        <p:txBody>
          <a:bodyPr/>
          <a:lstStyle/>
          <a:p>
            <a:fld id="{66960C2E-C2AF-4EBB-BBF9-9B2A0ED09686}" type="slidenum">
              <a:rPr lang="pt-BR" smtClean="0"/>
              <a:t>‹nº›</a:t>
            </a:fld>
            <a:endParaRPr lang="pt-BR"/>
          </a:p>
        </p:txBody>
      </p:sp>
    </p:spTree>
    <p:extLst>
      <p:ext uri="{BB962C8B-B14F-4D97-AF65-F5344CB8AC3E}">
        <p14:creationId xmlns:p14="http://schemas.microsoft.com/office/powerpoint/2010/main" val="115832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FC2AA40-48BA-4D59-8398-19500EF30DDB}" type="datetimeFigureOut">
              <a:rPr lang="pt-BR" smtClean="0"/>
              <a:t>12/05/2021</a:t>
            </a:fld>
            <a:endParaRPr lang="pt-B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pt-B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6960C2E-C2AF-4EBB-BBF9-9B2A0ED09686}" type="slidenum">
              <a:rPr lang="pt-BR" smtClean="0"/>
              <a:t>‹nº›</a:t>
            </a:fld>
            <a:endParaRPr lang="pt-BR"/>
          </a:p>
        </p:txBody>
      </p:sp>
    </p:spTree>
    <p:extLst>
      <p:ext uri="{BB962C8B-B14F-4D97-AF65-F5344CB8AC3E}">
        <p14:creationId xmlns:p14="http://schemas.microsoft.com/office/powerpoint/2010/main" val="788556216"/>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B99FB0-5D99-4F11-A449-98B2A1BECF55}"/>
              </a:ext>
            </a:extLst>
          </p:cNvPr>
          <p:cNvSpPr>
            <a:spLocks noGrp="1"/>
          </p:cNvSpPr>
          <p:nvPr>
            <p:ph type="ctrTitle"/>
          </p:nvPr>
        </p:nvSpPr>
        <p:spPr>
          <a:xfrm>
            <a:off x="490329" y="609600"/>
            <a:ext cx="11290853" cy="3684103"/>
          </a:xfrm>
        </p:spPr>
        <p:txBody>
          <a:bodyPr>
            <a:noAutofit/>
          </a:bodyPr>
          <a:lstStyle/>
          <a:p>
            <a:r>
              <a:rPr lang="en-US" sz="4400" dirty="0"/>
              <a:t>Gaze Control and Training for High-Stress Situations in Law </a:t>
            </a:r>
            <a:r>
              <a:rPr lang="pt-BR" sz="4400" dirty="0" err="1"/>
              <a:t>Enforcement</a:t>
            </a:r>
            <a:r>
              <a:rPr lang="pt-BR" sz="4400" dirty="0"/>
              <a:t>: a </a:t>
            </a:r>
            <a:r>
              <a:rPr lang="pt-BR" sz="4400" dirty="0" err="1"/>
              <a:t>Systematic</a:t>
            </a:r>
            <a:r>
              <a:rPr lang="pt-BR" sz="4400" dirty="0"/>
              <a:t> Review</a:t>
            </a:r>
          </a:p>
        </p:txBody>
      </p:sp>
      <p:sp>
        <p:nvSpPr>
          <p:cNvPr id="3" name="Subtítulo 2">
            <a:extLst>
              <a:ext uri="{FF2B5EF4-FFF2-40B4-BE49-F238E27FC236}">
                <a16:creationId xmlns:a16="http://schemas.microsoft.com/office/drawing/2014/main" id="{E8E4B945-E2E0-4295-92D1-DCCD1EF86258}"/>
              </a:ext>
            </a:extLst>
          </p:cNvPr>
          <p:cNvSpPr>
            <a:spLocks noGrp="1"/>
          </p:cNvSpPr>
          <p:nvPr>
            <p:ph type="subTitle" idx="1"/>
          </p:nvPr>
        </p:nvSpPr>
        <p:spPr>
          <a:xfrm>
            <a:off x="1751012" y="4293702"/>
            <a:ext cx="8676222" cy="1497497"/>
          </a:xfrm>
        </p:spPr>
        <p:txBody>
          <a:bodyPr>
            <a:normAutofit/>
          </a:bodyPr>
          <a:lstStyle/>
          <a:p>
            <a:endParaRPr lang="pt-BR" dirty="0"/>
          </a:p>
          <a:p>
            <a:r>
              <a:rPr lang="pt-BR" dirty="0" err="1"/>
              <a:t>Benedikt</a:t>
            </a:r>
            <a:r>
              <a:rPr lang="pt-BR" dirty="0"/>
              <a:t> Heusler1 &amp; Christine Sutter1</a:t>
            </a:r>
          </a:p>
          <a:p>
            <a:r>
              <a:rPr lang="en-US" sz="2000" b="1" i="0" u="none" strike="noStrike" baseline="0" dirty="0">
                <a:solidFill>
                  <a:srgbClr val="FFFF00"/>
                </a:solidFill>
                <a:latin typeface="QqqnjtAdvTTc488b0e6"/>
              </a:rPr>
              <a:t>Journal of Police and Criminal Psychology| 2019</a:t>
            </a:r>
            <a:endParaRPr lang="pt-BR" sz="1400" b="1" i="1" dirty="0">
              <a:solidFill>
                <a:srgbClr val="FFFF00"/>
              </a:solidFill>
            </a:endParaRPr>
          </a:p>
        </p:txBody>
      </p:sp>
      <p:pic>
        <p:nvPicPr>
          <p:cNvPr id="5" name="Imagem 4" descr="Uma imagem contendo desenho&#10;&#10;Descrição gerada automaticamente">
            <a:extLst>
              <a:ext uri="{FF2B5EF4-FFF2-40B4-BE49-F238E27FC236}">
                <a16:creationId xmlns:a16="http://schemas.microsoft.com/office/drawing/2014/main" id="{88C256CD-D1FA-4C71-985C-E6A428CCE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Tree>
    <p:extLst>
      <p:ext uri="{BB962C8B-B14F-4D97-AF65-F5344CB8AC3E}">
        <p14:creationId xmlns:p14="http://schemas.microsoft.com/office/powerpoint/2010/main" val="92904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a:bodyPr>
          <a:lstStyle/>
          <a:p>
            <a:pPr algn="l"/>
            <a:r>
              <a:rPr lang="pt-BR" dirty="0" err="1"/>
              <a:t>Evaluating</a:t>
            </a:r>
            <a:r>
              <a:rPr lang="pt-BR" dirty="0"/>
              <a:t> a </a:t>
            </a:r>
            <a:r>
              <a:rPr lang="pt-BR" dirty="0" err="1"/>
              <a:t>Tactical</a:t>
            </a:r>
            <a:r>
              <a:rPr lang="pt-BR" dirty="0"/>
              <a:t> </a:t>
            </a:r>
            <a:r>
              <a:rPr lang="en-US" dirty="0"/>
              <a:t>Training </a:t>
            </a:r>
            <a:r>
              <a:rPr lang="en-US" dirty="0" err="1"/>
              <a:t>Programme</a:t>
            </a:r>
            <a:r>
              <a:rPr lang="en-US" dirty="0"/>
              <a:t> of the Bavarian State Police’s Advanced</a:t>
            </a:r>
            <a:br>
              <a:rPr lang="en-US" dirty="0"/>
            </a:br>
            <a:r>
              <a:rPr lang="pt-BR" dirty="0"/>
              <a:t>Training</a:t>
            </a:r>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472069"/>
            <a:ext cx="9905998" cy="3432314"/>
          </a:xfrm>
        </p:spPr>
        <p:txBody>
          <a:bodyPr>
            <a:normAutofit/>
          </a:bodyPr>
          <a:lstStyle/>
          <a:p>
            <a:pPr>
              <a:buFont typeface="Symbol" panose="05050102010706020507" pitchFamily="18" charset="2"/>
              <a:buChar char="ª"/>
            </a:pPr>
            <a:r>
              <a:rPr lang="pt-BR" dirty="0"/>
              <a:t>133 participantes da policia estadual da </a:t>
            </a:r>
            <a:r>
              <a:rPr lang="pt-BR" dirty="0" err="1"/>
              <a:t>bavaria</a:t>
            </a:r>
            <a:r>
              <a:rPr lang="pt-BR" dirty="0"/>
              <a:t> (Experientes)</a:t>
            </a:r>
          </a:p>
          <a:p>
            <a:pPr>
              <a:buFont typeface="Symbol" panose="05050102010706020507" pitchFamily="18" charset="2"/>
              <a:buChar char="ª"/>
            </a:pPr>
            <a:r>
              <a:rPr lang="pt-BR" dirty="0"/>
              <a:t>Separados em três grupos</a:t>
            </a:r>
          </a:p>
          <a:p>
            <a:pPr>
              <a:buFont typeface="Symbol" panose="05050102010706020507" pitchFamily="18" charset="2"/>
              <a:buChar char="ª"/>
            </a:pPr>
            <a:r>
              <a:rPr lang="pt-BR" dirty="0"/>
              <a:t>Não realizou pré-teste e </a:t>
            </a:r>
            <a:r>
              <a:rPr lang="pt-BR" dirty="0" err="1"/>
              <a:t>pos-teste</a:t>
            </a:r>
            <a:endParaRPr lang="pt-BR" dirty="0"/>
          </a:p>
          <a:p>
            <a:pPr>
              <a:buFont typeface="Symbol" panose="05050102010706020507" pitchFamily="18" charset="2"/>
              <a:buChar char="ª"/>
            </a:pPr>
            <a:r>
              <a:rPr lang="pt-BR" dirty="0"/>
              <a:t>O treinamento não influenciou a ansiedade, velocidade ou movimento dos olhos</a:t>
            </a:r>
          </a:p>
          <a:p>
            <a:pPr>
              <a:buFont typeface="Symbol" panose="05050102010706020507" pitchFamily="18" charset="2"/>
              <a:buChar char="ª"/>
            </a:pPr>
            <a:r>
              <a:rPr lang="pt-BR" dirty="0"/>
              <a:t>32% dos participantes declararam ter gostado do treinamento e 50% afirmaram que recomendariam com certeza</a:t>
            </a:r>
          </a:p>
          <a:p>
            <a:pPr>
              <a:buFont typeface="Symbol" panose="05050102010706020507" pitchFamily="18" charset="2"/>
              <a:buChar char="ª"/>
            </a:pPr>
            <a:r>
              <a:rPr lang="pt-BR" dirty="0"/>
              <a:t>Apesar de estatisticamente insignificante, o grupo que recebeu o treinamento antes do teste teve melhor resultado</a:t>
            </a:r>
          </a:p>
          <a:p>
            <a:pPr>
              <a:buFont typeface="Symbol" panose="05050102010706020507" pitchFamily="18" charset="2"/>
              <a:buChar char="ª"/>
            </a:pPr>
            <a:endParaRPr lang="pt-BR" dirty="0"/>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5" name="CaixaDeTexto 4">
            <a:extLst>
              <a:ext uri="{FF2B5EF4-FFF2-40B4-BE49-F238E27FC236}">
                <a16:creationId xmlns:a16="http://schemas.microsoft.com/office/drawing/2014/main" id="{4376A6D8-DD46-4BAC-A16D-68FB65C79B97}"/>
              </a:ext>
            </a:extLst>
          </p:cNvPr>
          <p:cNvSpPr txBox="1"/>
          <p:nvPr/>
        </p:nvSpPr>
        <p:spPr>
          <a:xfrm>
            <a:off x="728869" y="396414"/>
            <a:ext cx="567784" cy="923330"/>
          </a:xfrm>
          <a:prstGeom prst="rect">
            <a:avLst/>
          </a:prstGeom>
          <a:noFill/>
        </p:spPr>
        <p:txBody>
          <a:bodyPr wrap="none" rtlCol="0">
            <a:spAutoFit/>
          </a:bodyPr>
          <a:lstStyle/>
          <a:p>
            <a:r>
              <a:rPr lang="pt-BR" sz="5400" dirty="0"/>
              <a:t>2</a:t>
            </a:r>
          </a:p>
        </p:txBody>
      </p:sp>
    </p:spTree>
    <p:extLst>
      <p:ext uri="{BB962C8B-B14F-4D97-AF65-F5344CB8AC3E}">
        <p14:creationId xmlns:p14="http://schemas.microsoft.com/office/powerpoint/2010/main" val="325579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fontScale="90000"/>
          </a:bodyPr>
          <a:lstStyle/>
          <a:p>
            <a:pPr algn="l"/>
            <a:r>
              <a:rPr lang="en-US" dirty="0"/>
              <a:t>A New Training Approach to Complex Decision</a:t>
            </a:r>
            <a:br>
              <a:rPr lang="en-US" dirty="0"/>
            </a:br>
            <a:r>
              <a:rPr lang="en-US" dirty="0"/>
              <a:t>Making for Police Officers in Potentially Dangerous </a:t>
            </a:r>
            <a:r>
              <a:rPr lang="pt-BR" dirty="0" err="1"/>
              <a:t>Interventions</a:t>
            </a:r>
            <a:endParaRPr lang="pt-BR" dirty="0"/>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472069"/>
            <a:ext cx="9905998" cy="3432314"/>
          </a:xfrm>
        </p:spPr>
        <p:txBody>
          <a:bodyPr>
            <a:normAutofit/>
          </a:bodyPr>
          <a:lstStyle/>
          <a:p>
            <a:pPr>
              <a:buFont typeface="Symbol" panose="05050102010706020507" pitchFamily="18" charset="2"/>
              <a:buChar char="ª"/>
            </a:pPr>
            <a:r>
              <a:rPr lang="pt-BR" dirty="0" err="1"/>
              <a:t>Helsen</a:t>
            </a:r>
            <a:r>
              <a:rPr lang="pt-BR" dirty="0"/>
              <a:t> </a:t>
            </a:r>
            <a:r>
              <a:rPr lang="pt-BR" dirty="0" err="1"/>
              <a:t>and</a:t>
            </a:r>
            <a:r>
              <a:rPr lang="pt-BR" dirty="0"/>
              <a:t> </a:t>
            </a:r>
            <a:r>
              <a:rPr lang="pt-BR" dirty="0" err="1"/>
              <a:t>Starkes</a:t>
            </a:r>
            <a:r>
              <a:rPr lang="pt-BR" dirty="0"/>
              <a:t> (1999) examinaram os efeitos de simulações por slides e vídeos em 24 oficiais belgas</a:t>
            </a:r>
          </a:p>
          <a:p>
            <a:pPr>
              <a:buFont typeface="Symbol" panose="05050102010706020507" pitchFamily="18" charset="2"/>
              <a:buChar char="ª"/>
            </a:pPr>
            <a:r>
              <a:rPr lang="pt-BR" dirty="0"/>
              <a:t>4 grupos separados com 4 tipos de treinamento diferentes com 10h de duração</a:t>
            </a:r>
          </a:p>
          <a:p>
            <a:pPr>
              <a:buFont typeface="Symbol" panose="05050102010706020507" pitchFamily="18" charset="2"/>
              <a:buChar char="ª"/>
            </a:pPr>
            <a:r>
              <a:rPr lang="pt-BR" dirty="0"/>
              <a:t>Grupo 1: treinamento clássico de tiro com precisão e pop </a:t>
            </a:r>
            <a:r>
              <a:rPr lang="pt-BR" dirty="0" err="1"/>
              <a:t>up</a:t>
            </a:r>
            <a:endParaRPr lang="pt-BR" dirty="0"/>
          </a:p>
          <a:p>
            <a:pPr>
              <a:buFont typeface="Symbol" panose="05050102010706020507" pitchFamily="18" charset="2"/>
              <a:buChar char="ª"/>
            </a:pPr>
            <a:r>
              <a:rPr lang="pt-BR" dirty="0"/>
              <a:t>Grupo 2: Slide </a:t>
            </a:r>
            <a:r>
              <a:rPr lang="pt-BR" dirty="0" err="1"/>
              <a:t>simulations</a:t>
            </a:r>
            <a:endParaRPr lang="pt-BR" dirty="0"/>
          </a:p>
          <a:p>
            <a:pPr>
              <a:buFont typeface="Symbol" panose="05050102010706020507" pitchFamily="18" charset="2"/>
              <a:buChar char="ª"/>
            </a:pPr>
            <a:r>
              <a:rPr lang="pt-BR" dirty="0"/>
              <a:t>Grupo 3: </a:t>
            </a:r>
            <a:r>
              <a:rPr lang="pt-BR" dirty="0" err="1"/>
              <a:t>Video</a:t>
            </a:r>
            <a:r>
              <a:rPr lang="pt-BR" dirty="0"/>
              <a:t> </a:t>
            </a:r>
            <a:r>
              <a:rPr lang="pt-BR" dirty="0" err="1"/>
              <a:t>simulations</a:t>
            </a:r>
            <a:endParaRPr lang="pt-BR" dirty="0"/>
          </a:p>
          <a:p>
            <a:pPr>
              <a:buFont typeface="Symbol" panose="05050102010706020507" pitchFamily="18" charset="2"/>
              <a:buChar char="ª"/>
            </a:pPr>
            <a:r>
              <a:rPr lang="pt-BR" dirty="0"/>
              <a:t>Grupo 4: Slide e vídeo combinados</a:t>
            </a:r>
          </a:p>
          <a:p>
            <a:pPr>
              <a:buFont typeface="Symbol" panose="05050102010706020507" pitchFamily="18" charset="2"/>
              <a:buChar char="ª"/>
            </a:pPr>
            <a:endParaRPr lang="pt-BR" dirty="0"/>
          </a:p>
          <a:p>
            <a:pPr>
              <a:buFont typeface="Symbol" panose="05050102010706020507" pitchFamily="18" charset="2"/>
              <a:buChar char="ª"/>
            </a:pPr>
            <a:endParaRPr lang="pt-BR" dirty="0"/>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5" name="CaixaDeTexto 4">
            <a:extLst>
              <a:ext uri="{FF2B5EF4-FFF2-40B4-BE49-F238E27FC236}">
                <a16:creationId xmlns:a16="http://schemas.microsoft.com/office/drawing/2014/main" id="{AFC2365A-863D-450D-9768-86539C4C6B80}"/>
              </a:ext>
            </a:extLst>
          </p:cNvPr>
          <p:cNvSpPr txBox="1"/>
          <p:nvPr/>
        </p:nvSpPr>
        <p:spPr>
          <a:xfrm>
            <a:off x="556591" y="636104"/>
            <a:ext cx="497252" cy="769441"/>
          </a:xfrm>
          <a:prstGeom prst="rect">
            <a:avLst/>
          </a:prstGeom>
          <a:noFill/>
        </p:spPr>
        <p:txBody>
          <a:bodyPr wrap="none" rtlCol="0">
            <a:spAutoFit/>
          </a:bodyPr>
          <a:lstStyle/>
          <a:p>
            <a:r>
              <a:rPr lang="pt-BR" sz="4400" dirty="0"/>
              <a:t>3</a:t>
            </a:r>
          </a:p>
        </p:txBody>
      </p:sp>
    </p:spTree>
    <p:extLst>
      <p:ext uri="{BB962C8B-B14F-4D97-AF65-F5344CB8AC3E}">
        <p14:creationId xmlns:p14="http://schemas.microsoft.com/office/powerpoint/2010/main" val="4034143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fontScale="90000"/>
          </a:bodyPr>
          <a:lstStyle/>
          <a:p>
            <a:pPr algn="l"/>
            <a:r>
              <a:rPr lang="en-US" dirty="0"/>
              <a:t>A New Training Approach to Complex Decision</a:t>
            </a:r>
            <a:br>
              <a:rPr lang="en-US" dirty="0"/>
            </a:br>
            <a:r>
              <a:rPr lang="en-US" dirty="0"/>
              <a:t>Making for Police Officers in Potentially Dangerous </a:t>
            </a:r>
            <a:r>
              <a:rPr lang="pt-BR" dirty="0" err="1"/>
              <a:t>Interventions</a:t>
            </a:r>
            <a:endParaRPr lang="pt-BR" dirty="0"/>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472069"/>
            <a:ext cx="9905998" cy="3432314"/>
          </a:xfrm>
        </p:spPr>
        <p:txBody>
          <a:bodyPr>
            <a:normAutofit/>
          </a:bodyPr>
          <a:lstStyle/>
          <a:p>
            <a:pPr>
              <a:buFont typeface="Symbol" panose="05050102010706020507" pitchFamily="18" charset="2"/>
              <a:buChar char="ª"/>
            </a:pPr>
            <a:r>
              <a:rPr lang="pt-BR" dirty="0"/>
              <a:t>Todos os participantes melhoraram do pré-teste para o pós-teste</a:t>
            </a:r>
          </a:p>
          <a:p>
            <a:pPr>
              <a:buFont typeface="Symbol" panose="05050102010706020507" pitchFamily="18" charset="2"/>
              <a:buChar char="ª"/>
            </a:pPr>
            <a:r>
              <a:rPr lang="pt-BR" dirty="0"/>
              <a:t>Todos os grupos apresentaram baixa precisão</a:t>
            </a:r>
          </a:p>
          <a:p>
            <a:pPr>
              <a:buFont typeface="Symbol" panose="05050102010706020507" pitchFamily="18" charset="2"/>
              <a:buChar char="ª"/>
            </a:pPr>
            <a:r>
              <a:rPr lang="pt-BR" dirty="0"/>
              <a:t>O grupo 3 teve maior avanço em habilidades táticas</a:t>
            </a:r>
          </a:p>
          <a:p>
            <a:pPr>
              <a:buFont typeface="Symbol" panose="05050102010706020507" pitchFamily="18" charset="2"/>
              <a:buChar char="ª"/>
            </a:pPr>
            <a:r>
              <a:rPr lang="pt-BR" dirty="0"/>
              <a:t>A fixação da visão foi mais rápida em todos os grupos</a:t>
            </a:r>
          </a:p>
          <a:p>
            <a:pPr>
              <a:buFont typeface="Symbol" panose="05050102010706020507" pitchFamily="18" charset="2"/>
              <a:buChar char="ª"/>
            </a:pPr>
            <a:endParaRPr lang="pt-BR" dirty="0"/>
          </a:p>
          <a:p>
            <a:pPr>
              <a:buFont typeface="Symbol" panose="05050102010706020507" pitchFamily="18" charset="2"/>
              <a:buChar char="ª"/>
            </a:pPr>
            <a:endParaRPr lang="pt-BR" dirty="0"/>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5" name="CaixaDeTexto 4">
            <a:extLst>
              <a:ext uri="{FF2B5EF4-FFF2-40B4-BE49-F238E27FC236}">
                <a16:creationId xmlns:a16="http://schemas.microsoft.com/office/drawing/2014/main" id="{EBBFE4B8-7AEA-4CD0-9694-9F94DB86D820}"/>
              </a:ext>
            </a:extLst>
          </p:cNvPr>
          <p:cNvSpPr txBox="1"/>
          <p:nvPr/>
        </p:nvSpPr>
        <p:spPr>
          <a:xfrm>
            <a:off x="344557" y="742122"/>
            <a:ext cx="526106" cy="830997"/>
          </a:xfrm>
          <a:prstGeom prst="rect">
            <a:avLst/>
          </a:prstGeom>
          <a:noFill/>
        </p:spPr>
        <p:txBody>
          <a:bodyPr wrap="none" rtlCol="0">
            <a:spAutoFit/>
          </a:bodyPr>
          <a:lstStyle/>
          <a:p>
            <a:r>
              <a:rPr lang="pt-BR" sz="4800" dirty="0"/>
              <a:t>3</a:t>
            </a:r>
          </a:p>
        </p:txBody>
      </p:sp>
    </p:spTree>
    <p:extLst>
      <p:ext uri="{BB962C8B-B14F-4D97-AF65-F5344CB8AC3E}">
        <p14:creationId xmlns:p14="http://schemas.microsoft.com/office/powerpoint/2010/main" val="213664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a:bodyPr>
          <a:lstStyle/>
          <a:p>
            <a:pPr algn="l"/>
            <a:r>
              <a:rPr lang="pt-BR" dirty="0"/>
              <a:t>Expertise </a:t>
            </a:r>
            <a:r>
              <a:rPr lang="pt-BR" dirty="0" err="1"/>
              <a:t>and</a:t>
            </a:r>
            <a:r>
              <a:rPr lang="pt-BR" dirty="0"/>
              <a:t> Active Vision in </a:t>
            </a:r>
            <a:r>
              <a:rPr lang="pt-BR" dirty="0" err="1"/>
              <a:t>Practical</a:t>
            </a:r>
            <a:r>
              <a:rPr lang="pt-BR" dirty="0"/>
              <a:t> Police </a:t>
            </a:r>
            <a:r>
              <a:rPr lang="pt-BR" dirty="0" err="1"/>
              <a:t>Work</a:t>
            </a:r>
            <a:endParaRPr lang="pt-BR" dirty="0"/>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472069"/>
            <a:ext cx="9905998" cy="3432314"/>
          </a:xfrm>
        </p:spPr>
        <p:txBody>
          <a:bodyPr>
            <a:normAutofit/>
          </a:bodyPr>
          <a:lstStyle/>
          <a:p>
            <a:pPr>
              <a:buFont typeface="Symbol" panose="05050102010706020507" pitchFamily="18" charset="2"/>
              <a:buChar char="ª"/>
            </a:pPr>
            <a:r>
              <a:rPr lang="pt-BR" dirty="0" err="1"/>
              <a:t>Körber</a:t>
            </a:r>
            <a:r>
              <a:rPr lang="pt-BR" dirty="0"/>
              <a:t> (2016) conduziu 11 experimentos</a:t>
            </a:r>
          </a:p>
          <a:p>
            <a:pPr>
              <a:buFont typeface="Symbol" panose="05050102010706020507" pitchFamily="18" charset="2"/>
              <a:buChar char="ª"/>
            </a:pPr>
            <a:r>
              <a:rPr lang="pt-BR" dirty="0"/>
              <a:t>Comparando novatos com experientes em apresentação de imagens, policiais identificaram objetos perigosos mais rapidamente e se lembraram deles melhor</a:t>
            </a:r>
          </a:p>
          <a:p>
            <a:pPr>
              <a:buFont typeface="Symbol" panose="05050102010706020507" pitchFamily="18" charset="2"/>
              <a:buChar char="ª"/>
            </a:pPr>
            <a:r>
              <a:rPr lang="pt-BR" dirty="0"/>
              <a:t>Experimentos baseados em impressão de imagens de formas diversas</a:t>
            </a:r>
          </a:p>
          <a:p>
            <a:pPr>
              <a:buFont typeface="Symbol" panose="05050102010706020507" pitchFamily="18" charset="2"/>
              <a:buChar char="ª"/>
            </a:pPr>
            <a:endParaRPr lang="pt-BR" dirty="0"/>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5" name="CaixaDeTexto 4">
            <a:extLst>
              <a:ext uri="{FF2B5EF4-FFF2-40B4-BE49-F238E27FC236}">
                <a16:creationId xmlns:a16="http://schemas.microsoft.com/office/drawing/2014/main" id="{30811F17-94DE-4CD2-8449-B71CD3E12250}"/>
              </a:ext>
            </a:extLst>
          </p:cNvPr>
          <p:cNvSpPr txBox="1"/>
          <p:nvPr/>
        </p:nvSpPr>
        <p:spPr>
          <a:xfrm>
            <a:off x="675861" y="702365"/>
            <a:ext cx="497252" cy="769441"/>
          </a:xfrm>
          <a:prstGeom prst="rect">
            <a:avLst/>
          </a:prstGeom>
          <a:noFill/>
        </p:spPr>
        <p:txBody>
          <a:bodyPr wrap="none" rtlCol="0">
            <a:spAutoFit/>
          </a:bodyPr>
          <a:lstStyle/>
          <a:p>
            <a:r>
              <a:rPr lang="pt-BR" sz="4400" dirty="0"/>
              <a:t>4</a:t>
            </a:r>
          </a:p>
        </p:txBody>
      </p:sp>
    </p:spTree>
    <p:extLst>
      <p:ext uri="{BB962C8B-B14F-4D97-AF65-F5344CB8AC3E}">
        <p14:creationId xmlns:p14="http://schemas.microsoft.com/office/powerpoint/2010/main" val="78865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a:bodyPr>
          <a:lstStyle/>
          <a:p>
            <a:pPr algn="l"/>
            <a:r>
              <a:rPr lang="en-US" dirty="0"/>
              <a:t>Effects of Anxiety on Handgun Shooting Behavior of Police Officers: a Pilot Study</a:t>
            </a:r>
            <a:endParaRPr lang="pt-BR" dirty="0"/>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472069"/>
            <a:ext cx="9905998" cy="3432314"/>
          </a:xfrm>
        </p:spPr>
        <p:txBody>
          <a:bodyPr>
            <a:normAutofit/>
          </a:bodyPr>
          <a:lstStyle/>
          <a:p>
            <a:pPr>
              <a:buFont typeface="Symbol" panose="05050102010706020507" pitchFamily="18" charset="2"/>
              <a:buChar char="ª"/>
            </a:pPr>
            <a:r>
              <a:rPr lang="pt-BR" dirty="0" err="1"/>
              <a:t>Nieuwenhuys</a:t>
            </a:r>
            <a:r>
              <a:rPr lang="pt-BR" dirty="0"/>
              <a:t> </a:t>
            </a:r>
            <a:r>
              <a:rPr lang="pt-BR" dirty="0" err="1"/>
              <a:t>and</a:t>
            </a:r>
            <a:r>
              <a:rPr lang="pt-BR" dirty="0"/>
              <a:t> </a:t>
            </a:r>
            <a:r>
              <a:rPr lang="pt-BR" dirty="0" err="1"/>
              <a:t>Oudejans</a:t>
            </a:r>
            <a:r>
              <a:rPr lang="pt-BR" dirty="0"/>
              <a:t> (2010) estudaram os efeitos da ansiedade sobre o desempenho no tiro em 7 policiais.</a:t>
            </a:r>
          </a:p>
          <a:p>
            <a:pPr>
              <a:buFont typeface="Symbol" panose="05050102010706020507" pitchFamily="18" charset="2"/>
              <a:buChar char="ª"/>
            </a:pPr>
            <a:r>
              <a:rPr lang="pt-BR" dirty="0"/>
              <a:t>Eye tracking + </a:t>
            </a:r>
            <a:r>
              <a:rPr lang="pt-BR" dirty="0" err="1"/>
              <a:t>simmunition</a:t>
            </a:r>
            <a:r>
              <a:rPr lang="pt-BR" dirty="0"/>
              <a:t>® </a:t>
            </a:r>
          </a:p>
          <a:p>
            <a:pPr>
              <a:buFont typeface="Symbol" panose="05050102010706020507" pitchFamily="18" charset="2"/>
              <a:buChar char="ª"/>
            </a:pPr>
            <a:r>
              <a:rPr lang="pt-BR" dirty="0"/>
              <a:t>Ansiedade reduziu a precisão no tiro</a:t>
            </a:r>
          </a:p>
          <a:p>
            <a:pPr>
              <a:buFont typeface="Symbol" panose="05050102010706020507" pitchFamily="18" charset="2"/>
              <a:buChar char="ª"/>
            </a:pPr>
            <a:r>
              <a:rPr lang="pt-BR" dirty="0"/>
              <a:t>Fez o que os participantes piscassem mais</a:t>
            </a:r>
          </a:p>
          <a:p>
            <a:pPr>
              <a:buFont typeface="Symbol" panose="05050102010706020507" pitchFamily="18" charset="2"/>
              <a:buChar char="ª"/>
            </a:pPr>
            <a:r>
              <a:rPr lang="pt-BR" dirty="0"/>
              <a:t>Fez com que os participantes reduzissem o tempo de reação</a:t>
            </a:r>
          </a:p>
          <a:p>
            <a:pPr>
              <a:buFont typeface="Symbol" panose="05050102010706020507" pitchFamily="18" charset="2"/>
              <a:buChar char="ª"/>
            </a:pPr>
            <a:r>
              <a:rPr lang="pt-BR" dirty="0" err="1"/>
              <a:t>Concluiram</a:t>
            </a:r>
            <a:r>
              <a:rPr lang="pt-BR" dirty="0"/>
              <a:t> que ansiedade gera movimentos mais rápidos as custas da precisão</a:t>
            </a:r>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5" name="CaixaDeTexto 4">
            <a:extLst>
              <a:ext uri="{FF2B5EF4-FFF2-40B4-BE49-F238E27FC236}">
                <a16:creationId xmlns:a16="http://schemas.microsoft.com/office/drawing/2014/main" id="{80B94FB3-D2C1-4583-BBA4-D20C77600206}"/>
              </a:ext>
            </a:extLst>
          </p:cNvPr>
          <p:cNvSpPr txBox="1"/>
          <p:nvPr/>
        </p:nvSpPr>
        <p:spPr>
          <a:xfrm>
            <a:off x="503583" y="715617"/>
            <a:ext cx="526106" cy="830997"/>
          </a:xfrm>
          <a:prstGeom prst="rect">
            <a:avLst/>
          </a:prstGeom>
          <a:noFill/>
        </p:spPr>
        <p:txBody>
          <a:bodyPr wrap="none" rtlCol="0">
            <a:spAutoFit/>
          </a:bodyPr>
          <a:lstStyle/>
          <a:p>
            <a:r>
              <a:rPr lang="pt-BR" sz="4800" dirty="0"/>
              <a:t>5</a:t>
            </a:r>
          </a:p>
        </p:txBody>
      </p:sp>
    </p:spTree>
    <p:extLst>
      <p:ext uri="{BB962C8B-B14F-4D97-AF65-F5344CB8AC3E}">
        <p14:creationId xmlns:p14="http://schemas.microsoft.com/office/powerpoint/2010/main" val="108816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a:bodyPr>
          <a:lstStyle/>
          <a:p>
            <a:pPr algn="l"/>
            <a:r>
              <a:rPr lang="en-US" dirty="0"/>
              <a:t>Training with Anxiety: Short- and Long-Term Effects on Police Officers’ Shooting Behavior Under Pressure</a:t>
            </a:r>
            <a:endParaRPr lang="pt-BR" dirty="0"/>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472069"/>
            <a:ext cx="9905998" cy="3432314"/>
          </a:xfrm>
        </p:spPr>
        <p:txBody>
          <a:bodyPr>
            <a:normAutofit fontScale="92500" lnSpcReduction="10000"/>
          </a:bodyPr>
          <a:lstStyle/>
          <a:p>
            <a:pPr>
              <a:buFont typeface="Symbol" panose="05050102010706020507" pitchFamily="18" charset="2"/>
              <a:buChar char="ª"/>
            </a:pPr>
            <a:r>
              <a:rPr lang="pt-BR" dirty="0" err="1"/>
              <a:t>Nieuwenhuys</a:t>
            </a:r>
            <a:r>
              <a:rPr lang="pt-BR" dirty="0"/>
              <a:t> </a:t>
            </a:r>
            <a:r>
              <a:rPr lang="pt-BR" dirty="0" err="1"/>
              <a:t>and</a:t>
            </a:r>
            <a:r>
              <a:rPr lang="pt-BR" dirty="0"/>
              <a:t> </a:t>
            </a:r>
            <a:r>
              <a:rPr lang="pt-BR" dirty="0" err="1"/>
              <a:t>Oudejans</a:t>
            </a:r>
            <a:r>
              <a:rPr lang="pt-BR" dirty="0"/>
              <a:t> (2011) com base no estudo anterior estudaram 27 policiais em relação a ansiedade, tiro e gaze </a:t>
            </a:r>
            <a:r>
              <a:rPr lang="pt-BR" dirty="0" err="1"/>
              <a:t>control</a:t>
            </a:r>
            <a:endParaRPr lang="pt-BR" dirty="0"/>
          </a:p>
          <a:p>
            <a:pPr>
              <a:buFont typeface="Symbol" panose="05050102010706020507" pitchFamily="18" charset="2"/>
              <a:buChar char="ª"/>
            </a:pPr>
            <a:r>
              <a:rPr lang="pt-BR" dirty="0"/>
              <a:t>Dois grupos (controle e experimental)</a:t>
            </a:r>
          </a:p>
          <a:p>
            <a:pPr>
              <a:buFont typeface="Symbol" panose="05050102010706020507" pitchFamily="18" charset="2"/>
              <a:buChar char="ª"/>
            </a:pPr>
            <a:r>
              <a:rPr lang="pt-BR" dirty="0"/>
              <a:t>Pré-teste, 4 sessões de treinamento, pós-teste, teste de retenção, 4 semanas depois</a:t>
            </a:r>
          </a:p>
          <a:p>
            <a:pPr>
              <a:buFont typeface="Symbol" panose="05050102010706020507" pitchFamily="18" charset="2"/>
              <a:buChar char="ª"/>
            </a:pPr>
            <a:r>
              <a:rPr lang="pt-BR" dirty="0"/>
              <a:t>Treinamentos baseados em cenários (RBT)</a:t>
            </a:r>
          </a:p>
          <a:p>
            <a:pPr>
              <a:buFont typeface="Symbol" panose="05050102010706020507" pitchFamily="18" charset="2"/>
              <a:buChar char="ª"/>
            </a:pPr>
            <a:r>
              <a:rPr lang="pt-BR" dirty="0"/>
              <a:t>Ambos os grupos reduziram seu tempo do pré-teste para o pós-teste e melhoraram o </a:t>
            </a:r>
            <a:r>
              <a:rPr lang="pt-BR" dirty="0" err="1"/>
              <a:t>gunhandling</a:t>
            </a:r>
            <a:endParaRPr lang="pt-BR" dirty="0"/>
          </a:p>
          <a:p>
            <a:pPr>
              <a:buFont typeface="Symbol" panose="05050102010706020507" pitchFamily="18" charset="2"/>
              <a:buChar char="ª"/>
            </a:pPr>
            <a:r>
              <a:rPr lang="pt-BR" dirty="0"/>
              <a:t>Grupo experimental melhorou o tiro durante alta ansiedade</a:t>
            </a:r>
          </a:p>
          <a:p>
            <a:pPr>
              <a:buFont typeface="Symbol" panose="05050102010706020507" pitchFamily="18" charset="2"/>
              <a:buChar char="ª"/>
            </a:pPr>
            <a:r>
              <a:rPr lang="pt-BR" dirty="0"/>
              <a:t>Ambos os grupos apresentaram retenção de resultados</a:t>
            </a:r>
          </a:p>
          <a:p>
            <a:pPr>
              <a:buFont typeface="Symbol" panose="05050102010706020507" pitchFamily="18" charset="2"/>
              <a:buChar char="ª"/>
            </a:pPr>
            <a:endParaRPr lang="pt-BR" dirty="0"/>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5" name="CaixaDeTexto 4">
            <a:extLst>
              <a:ext uri="{FF2B5EF4-FFF2-40B4-BE49-F238E27FC236}">
                <a16:creationId xmlns:a16="http://schemas.microsoft.com/office/drawing/2014/main" id="{3C7F5FF1-7E21-466D-A83C-0FC9C43BCA11}"/>
              </a:ext>
            </a:extLst>
          </p:cNvPr>
          <p:cNvSpPr txBox="1"/>
          <p:nvPr/>
        </p:nvSpPr>
        <p:spPr>
          <a:xfrm>
            <a:off x="463826" y="543339"/>
            <a:ext cx="497252" cy="769441"/>
          </a:xfrm>
          <a:prstGeom prst="rect">
            <a:avLst/>
          </a:prstGeom>
          <a:noFill/>
        </p:spPr>
        <p:txBody>
          <a:bodyPr wrap="none" rtlCol="0">
            <a:spAutoFit/>
          </a:bodyPr>
          <a:lstStyle/>
          <a:p>
            <a:r>
              <a:rPr lang="pt-BR" sz="4400" dirty="0"/>
              <a:t>6</a:t>
            </a:r>
          </a:p>
        </p:txBody>
      </p:sp>
    </p:spTree>
    <p:extLst>
      <p:ext uri="{BB962C8B-B14F-4D97-AF65-F5344CB8AC3E}">
        <p14:creationId xmlns:p14="http://schemas.microsoft.com/office/powerpoint/2010/main" val="4011680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a:bodyPr>
          <a:lstStyle/>
          <a:p>
            <a:pPr algn="l"/>
            <a:r>
              <a:rPr lang="en-US" dirty="0"/>
              <a:t>Shoot or Do Not Shoot? Why Police Officers Are More Inclined to Shoot When They Are Anxious</a:t>
            </a:r>
            <a:endParaRPr lang="pt-BR" dirty="0"/>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472069"/>
            <a:ext cx="9905998" cy="3432314"/>
          </a:xfrm>
        </p:spPr>
        <p:txBody>
          <a:bodyPr>
            <a:normAutofit/>
          </a:bodyPr>
          <a:lstStyle/>
          <a:p>
            <a:pPr>
              <a:buFont typeface="Symbol" panose="05050102010706020507" pitchFamily="18" charset="2"/>
              <a:buChar char="ª"/>
            </a:pPr>
            <a:r>
              <a:rPr lang="pt-BR" dirty="0" err="1"/>
              <a:t>Nieuwenhuys</a:t>
            </a:r>
            <a:r>
              <a:rPr lang="pt-BR" dirty="0"/>
              <a:t> et al. (2012b) investigaram 36 policiais no que diz respeito ao seu nível de ansiedade, tomada de decisão e desempenho no tiro</a:t>
            </a:r>
          </a:p>
          <a:p>
            <a:pPr>
              <a:buFont typeface="Symbol" panose="05050102010706020507" pitchFamily="18" charset="2"/>
              <a:buChar char="ª"/>
            </a:pPr>
            <a:r>
              <a:rPr lang="pt-BR" dirty="0"/>
              <a:t>Eye tracking</a:t>
            </a:r>
          </a:p>
          <a:p>
            <a:pPr>
              <a:buFont typeface="Symbol" panose="05050102010706020507" pitchFamily="18" charset="2"/>
              <a:buChar char="ª"/>
            </a:pPr>
            <a:r>
              <a:rPr lang="pt-BR" dirty="0"/>
              <a:t>48 cenários de decisão de atirar/não atirar</a:t>
            </a:r>
          </a:p>
          <a:p>
            <a:pPr>
              <a:buFont typeface="Symbol" panose="05050102010706020507" pitchFamily="18" charset="2"/>
              <a:buChar char="ª"/>
            </a:pPr>
            <a:r>
              <a:rPr lang="pt-BR" dirty="0"/>
              <a:t>Ansiedade fez com que disparos em “no </a:t>
            </a:r>
            <a:r>
              <a:rPr lang="pt-BR" dirty="0" err="1"/>
              <a:t>shoot</a:t>
            </a:r>
            <a:r>
              <a:rPr lang="pt-BR" dirty="0"/>
              <a:t>” fossem mais frequentes</a:t>
            </a:r>
          </a:p>
          <a:p>
            <a:pPr marL="0" indent="0">
              <a:buNone/>
            </a:pPr>
            <a:endParaRPr lang="pt-BR" dirty="0"/>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5" name="CaixaDeTexto 4">
            <a:extLst>
              <a:ext uri="{FF2B5EF4-FFF2-40B4-BE49-F238E27FC236}">
                <a16:creationId xmlns:a16="http://schemas.microsoft.com/office/drawing/2014/main" id="{3C7F5FF1-7E21-466D-A83C-0FC9C43BCA11}"/>
              </a:ext>
            </a:extLst>
          </p:cNvPr>
          <p:cNvSpPr txBox="1"/>
          <p:nvPr/>
        </p:nvSpPr>
        <p:spPr>
          <a:xfrm>
            <a:off x="463826" y="543339"/>
            <a:ext cx="654346" cy="1107996"/>
          </a:xfrm>
          <a:prstGeom prst="rect">
            <a:avLst/>
          </a:prstGeom>
          <a:noFill/>
        </p:spPr>
        <p:txBody>
          <a:bodyPr wrap="none" rtlCol="0">
            <a:spAutoFit/>
          </a:bodyPr>
          <a:lstStyle/>
          <a:p>
            <a:r>
              <a:rPr lang="pt-BR" sz="6600" dirty="0"/>
              <a:t>7</a:t>
            </a:r>
          </a:p>
        </p:txBody>
      </p:sp>
    </p:spTree>
    <p:extLst>
      <p:ext uri="{BB962C8B-B14F-4D97-AF65-F5344CB8AC3E}">
        <p14:creationId xmlns:p14="http://schemas.microsoft.com/office/powerpoint/2010/main" val="3146632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a:bodyPr>
          <a:lstStyle/>
          <a:p>
            <a:pPr algn="l"/>
            <a:r>
              <a:rPr lang="en-US" dirty="0" err="1"/>
              <a:t>Consideraões</a:t>
            </a:r>
            <a:r>
              <a:rPr lang="en-US" dirty="0"/>
              <a:t> </a:t>
            </a:r>
            <a:r>
              <a:rPr lang="en-US" dirty="0" err="1"/>
              <a:t>adicionais</a:t>
            </a:r>
            <a:r>
              <a:rPr lang="en-US" dirty="0"/>
              <a:t> de outros </a:t>
            </a:r>
            <a:r>
              <a:rPr lang="en-US" dirty="0" err="1"/>
              <a:t>estudos</a:t>
            </a:r>
            <a:endParaRPr lang="pt-BR" dirty="0"/>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472069"/>
            <a:ext cx="9905998" cy="3432314"/>
          </a:xfrm>
        </p:spPr>
        <p:txBody>
          <a:bodyPr>
            <a:normAutofit/>
          </a:bodyPr>
          <a:lstStyle/>
          <a:p>
            <a:pPr algn="l"/>
            <a:r>
              <a:rPr lang="en-US" dirty="0"/>
              <a:t>Vickers and Williams (2007) found out that the use of the quiet eye technique is beneficial for shooting accuracy after manipulating the level of physical arousal of Olympic biathlon </a:t>
            </a:r>
            <a:r>
              <a:rPr lang="pt-BR" dirty="0"/>
              <a:t>rifle </a:t>
            </a:r>
            <a:r>
              <a:rPr lang="pt-BR" dirty="0" err="1"/>
              <a:t>shooters</a:t>
            </a:r>
            <a:endParaRPr lang="pt-BR" dirty="0"/>
          </a:p>
          <a:p>
            <a:pPr algn="l"/>
            <a:r>
              <a:rPr lang="en-US" dirty="0" err="1"/>
              <a:t>Nibbeling</a:t>
            </a:r>
            <a:r>
              <a:rPr lang="en-US" dirty="0"/>
              <a:t> et al. (2012) found comparable </a:t>
            </a:r>
            <a:r>
              <a:rPr lang="pt-BR" dirty="0" err="1"/>
              <a:t>results</a:t>
            </a:r>
            <a:r>
              <a:rPr lang="pt-BR" dirty="0"/>
              <a:t> in </a:t>
            </a:r>
            <a:r>
              <a:rPr lang="pt-BR" dirty="0" err="1"/>
              <a:t>darts</a:t>
            </a:r>
            <a:endParaRPr lang="pt-BR" dirty="0"/>
          </a:p>
          <a:p>
            <a:pPr algn="l"/>
            <a:r>
              <a:rPr lang="en-US" dirty="0"/>
              <a:t>The quiet eye has also been described for various other forms of shooting sports, such as shotgun shooting (Causer et al. 2010), pistol shooting (Ripoll et al. 1985) and even simulated archery (Behan and Wilson 2008).</a:t>
            </a:r>
            <a:endParaRPr lang="pt-BR" dirty="0"/>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5" name="CaixaDeTexto 4">
            <a:extLst>
              <a:ext uri="{FF2B5EF4-FFF2-40B4-BE49-F238E27FC236}">
                <a16:creationId xmlns:a16="http://schemas.microsoft.com/office/drawing/2014/main" id="{3C7F5FF1-7E21-466D-A83C-0FC9C43BCA11}"/>
              </a:ext>
            </a:extLst>
          </p:cNvPr>
          <p:cNvSpPr txBox="1"/>
          <p:nvPr/>
        </p:nvSpPr>
        <p:spPr>
          <a:xfrm>
            <a:off x="463826" y="543339"/>
            <a:ext cx="2260555" cy="1107996"/>
          </a:xfrm>
          <a:prstGeom prst="rect">
            <a:avLst/>
          </a:prstGeom>
          <a:noFill/>
        </p:spPr>
        <p:txBody>
          <a:bodyPr wrap="none" rtlCol="0">
            <a:spAutoFit/>
          </a:bodyPr>
          <a:lstStyle/>
          <a:p>
            <a:r>
              <a:rPr lang="pt-BR" sz="6600" dirty="0">
                <a:solidFill>
                  <a:srgbClr val="FFFF00"/>
                </a:solidFill>
              </a:rPr>
              <a:t>extra</a:t>
            </a:r>
          </a:p>
        </p:txBody>
      </p:sp>
    </p:spTree>
    <p:extLst>
      <p:ext uri="{BB962C8B-B14F-4D97-AF65-F5344CB8AC3E}">
        <p14:creationId xmlns:p14="http://schemas.microsoft.com/office/powerpoint/2010/main" val="1505199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a:bodyPr>
          <a:lstStyle/>
          <a:p>
            <a:pPr algn="l"/>
            <a:r>
              <a:rPr lang="en-US" dirty="0" err="1"/>
              <a:t>Conclusões</a:t>
            </a:r>
            <a:r>
              <a:rPr lang="en-US" dirty="0"/>
              <a:t> e </a:t>
            </a:r>
            <a:r>
              <a:rPr lang="en-US" dirty="0" err="1"/>
              <a:t>discussão</a:t>
            </a:r>
            <a:endParaRPr lang="pt-BR" dirty="0"/>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472069"/>
            <a:ext cx="9905998" cy="3432314"/>
          </a:xfrm>
        </p:spPr>
        <p:txBody>
          <a:bodyPr>
            <a:normAutofit/>
          </a:bodyPr>
          <a:lstStyle/>
          <a:p>
            <a:pPr algn="l"/>
            <a:r>
              <a:rPr lang="pt-BR" dirty="0"/>
              <a:t>Especialistas têm controle da visão e padrões de procura melhores que novatos.</a:t>
            </a:r>
          </a:p>
          <a:p>
            <a:pPr algn="l"/>
            <a:r>
              <a:rPr lang="pt-BR" dirty="0"/>
              <a:t>Especialistas tem padrão de mobilidade ocular diferente sob estresse de novatos, com mais foco onde interessa.</a:t>
            </a:r>
          </a:p>
          <a:p>
            <a:pPr algn="l"/>
            <a:r>
              <a:rPr lang="pt-BR" dirty="0"/>
              <a:t>Especialistas mantem o foco mais fixo sob estresse.</a:t>
            </a:r>
          </a:p>
          <a:p>
            <a:pPr algn="l"/>
            <a:r>
              <a:rPr lang="pt-BR" dirty="0"/>
              <a:t>O foco no alvo antes do tiro é o padrão dos especialistas</a:t>
            </a:r>
          </a:p>
          <a:p>
            <a:pPr algn="l"/>
            <a:r>
              <a:rPr lang="pt-BR" dirty="0"/>
              <a:t>Especialistas sabem onde olhar</a:t>
            </a:r>
          </a:p>
          <a:p>
            <a:pPr algn="l"/>
            <a:r>
              <a:rPr lang="pt-BR" dirty="0"/>
              <a:t>Estudos de áreas correlatas mostram os benefícios do treinamento do gaze </a:t>
            </a:r>
            <a:r>
              <a:rPr lang="pt-BR" dirty="0" err="1"/>
              <a:t>control</a:t>
            </a:r>
            <a:endParaRPr lang="pt-BR" dirty="0"/>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5" name="CaixaDeTexto 4">
            <a:extLst>
              <a:ext uri="{FF2B5EF4-FFF2-40B4-BE49-F238E27FC236}">
                <a16:creationId xmlns:a16="http://schemas.microsoft.com/office/drawing/2014/main" id="{3C7F5FF1-7E21-466D-A83C-0FC9C43BCA11}"/>
              </a:ext>
            </a:extLst>
          </p:cNvPr>
          <p:cNvSpPr txBox="1"/>
          <p:nvPr/>
        </p:nvSpPr>
        <p:spPr>
          <a:xfrm>
            <a:off x="463826" y="543339"/>
            <a:ext cx="184731" cy="1107996"/>
          </a:xfrm>
          <a:prstGeom prst="rect">
            <a:avLst/>
          </a:prstGeom>
          <a:noFill/>
        </p:spPr>
        <p:txBody>
          <a:bodyPr wrap="none" rtlCol="0">
            <a:spAutoFit/>
          </a:bodyPr>
          <a:lstStyle/>
          <a:p>
            <a:endParaRPr lang="pt-BR" sz="6600" dirty="0">
              <a:solidFill>
                <a:srgbClr val="FFFF00"/>
              </a:solidFill>
            </a:endParaRPr>
          </a:p>
        </p:txBody>
      </p:sp>
    </p:spTree>
    <p:extLst>
      <p:ext uri="{BB962C8B-B14F-4D97-AF65-F5344CB8AC3E}">
        <p14:creationId xmlns:p14="http://schemas.microsoft.com/office/powerpoint/2010/main" val="122725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a:bodyPr>
          <a:lstStyle/>
          <a:p>
            <a:pPr algn="l"/>
            <a:r>
              <a:rPr lang="en-US" dirty="0" err="1"/>
              <a:t>Conclusões</a:t>
            </a:r>
            <a:r>
              <a:rPr lang="en-US" dirty="0"/>
              <a:t> e </a:t>
            </a:r>
            <a:r>
              <a:rPr lang="en-US" dirty="0" err="1"/>
              <a:t>discussão</a:t>
            </a:r>
            <a:endParaRPr lang="pt-BR" dirty="0"/>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472069"/>
            <a:ext cx="9905998" cy="3432314"/>
          </a:xfrm>
        </p:spPr>
        <p:txBody>
          <a:bodyPr>
            <a:normAutofit/>
          </a:bodyPr>
          <a:lstStyle/>
          <a:p>
            <a:pPr algn="l"/>
            <a:r>
              <a:rPr lang="en-US" dirty="0"/>
              <a:t>To </a:t>
            </a:r>
            <a:r>
              <a:rPr lang="en-US" dirty="0" err="1"/>
              <a:t>minimise</a:t>
            </a:r>
            <a:r>
              <a:rPr lang="en-US" dirty="0"/>
              <a:t> the effects of the speed-accuracy tradeoff and provide officers with the skill to ‘find their rhythm’ under elevated states of anxiety, it is important to allow them to gain experience with their tools (e.g. service weapons) under realistic and stressful conditions. Improving merely their theoretical domain-specific knowledge is not enough to give officers the necessary practical skill set, experience and confidence to act professionally </a:t>
            </a:r>
            <a:r>
              <a:rPr lang="pt-BR" dirty="0"/>
              <a:t>in real-</a:t>
            </a:r>
            <a:r>
              <a:rPr lang="pt-BR" dirty="0" err="1"/>
              <a:t>life</a:t>
            </a:r>
            <a:r>
              <a:rPr lang="pt-BR" dirty="0"/>
              <a:t> high-stress </a:t>
            </a:r>
            <a:r>
              <a:rPr lang="pt-BR" dirty="0" err="1"/>
              <a:t>situations</a:t>
            </a:r>
            <a:r>
              <a:rPr lang="pt-BR" dirty="0"/>
              <a:t>.</a:t>
            </a:r>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5" name="CaixaDeTexto 4">
            <a:extLst>
              <a:ext uri="{FF2B5EF4-FFF2-40B4-BE49-F238E27FC236}">
                <a16:creationId xmlns:a16="http://schemas.microsoft.com/office/drawing/2014/main" id="{3C7F5FF1-7E21-466D-A83C-0FC9C43BCA11}"/>
              </a:ext>
            </a:extLst>
          </p:cNvPr>
          <p:cNvSpPr txBox="1"/>
          <p:nvPr/>
        </p:nvSpPr>
        <p:spPr>
          <a:xfrm>
            <a:off x="463826" y="543339"/>
            <a:ext cx="184731" cy="1107996"/>
          </a:xfrm>
          <a:prstGeom prst="rect">
            <a:avLst/>
          </a:prstGeom>
          <a:noFill/>
        </p:spPr>
        <p:txBody>
          <a:bodyPr wrap="none" rtlCol="0">
            <a:spAutoFit/>
          </a:bodyPr>
          <a:lstStyle/>
          <a:p>
            <a:endParaRPr lang="pt-BR" sz="6600" dirty="0">
              <a:solidFill>
                <a:srgbClr val="FFFF00"/>
              </a:solidFill>
            </a:endParaRPr>
          </a:p>
        </p:txBody>
      </p:sp>
    </p:spTree>
    <p:extLst>
      <p:ext uri="{BB962C8B-B14F-4D97-AF65-F5344CB8AC3E}">
        <p14:creationId xmlns:p14="http://schemas.microsoft.com/office/powerpoint/2010/main" val="284303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0B201C-07BF-4558-ABFE-70B9D3C92D69}"/>
              </a:ext>
            </a:extLst>
          </p:cNvPr>
          <p:cNvSpPr>
            <a:spLocks noGrp="1"/>
          </p:cNvSpPr>
          <p:nvPr>
            <p:ph type="title"/>
          </p:nvPr>
        </p:nvSpPr>
        <p:spPr/>
        <p:txBody>
          <a:bodyPr/>
          <a:lstStyle/>
          <a:p>
            <a:r>
              <a:rPr lang="pt-BR" dirty="0"/>
              <a:t>1. introdução</a:t>
            </a:r>
          </a:p>
        </p:txBody>
      </p:sp>
      <p:sp>
        <p:nvSpPr>
          <p:cNvPr id="3" name="Espaço Reservado para Conteúdo 2">
            <a:extLst>
              <a:ext uri="{FF2B5EF4-FFF2-40B4-BE49-F238E27FC236}">
                <a16:creationId xmlns:a16="http://schemas.microsoft.com/office/drawing/2014/main" id="{03305E8A-DFD4-42EC-9309-E1B71C5B9D07}"/>
              </a:ext>
            </a:extLst>
          </p:cNvPr>
          <p:cNvSpPr>
            <a:spLocks noGrp="1"/>
          </p:cNvSpPr>
          <p:nvPr>
            <p:ph idx="1"/>
          </p:nvPr>
        </p:nvSpPr>
        <p:spPr/>
        <p:txBody>
          <a:bodyPr>
            <a:normAutofit fontScale="92500" lnSpcReduction="10000"/>
          </a:bodyPr>
          <a:lstStyle/>
          <a:p>
            <a:pPr>
              <a:buFont typeface="Symbol" panose="05050102010706020507" pitchFamily="18" charset="2"/>
              <a:buChar char=""/>
            </a:pPr>
            <a:r>
              <a:rPr lang="pt-BR" dirty="0"/>
              <a:t>Perigos associados a atividade policial</a:t>
            </a:r>
          </a:p>
          <a:p>
            <a:pPr algn="l">
              <a:buFont typeface="Symbol" panose="05050102010706020507" pitchFamily="18" charset="2"/>
              <a:buChar char="ª"/>
            </a:pPr>
            <a:r>
              <a:rPr lang="pt-BR" dirty="0"/>
              <a:t>Um fator chave para identificar armas e objetos perigosos é o controle da visão (</a:t>
            </a:r>
            <a:r>
              <a:rPr lang="pt-BR" dirty="0" err="1"/>
              <a:t>Helsen</a:t>
            </a:r>
            <a:r>
              <a:rPr lang="pt-BR" dirty="0"/>
              <a:t> </a:t>
            </a:r>
            <a:r>
              <a:rPr lang="pt-BR" dirty="0" err="1"/>
              <a:t>and</a:t>
            </a:r>
            <a:r>
              <a:rPr lang="pt-BR" dirty="0"/>
              <a:t> </a:t>
            </a:r>
            <a:r>
              <a:rPr lang="en-US" dirty="0" err="1"/>
              <a:t>Starkes</a:t>
            </a:r>
            <a:r>
              <a:rPr lang="en-US" dirty="0"/>
              <a:t> 1999; Vickers and Lewinski 2012)</a:t>
            </a:r>
          </a:p>
          <a:p>
            <a:pPr algn="l">
              <a:buFont typeface="Symbol" panose="05050102010706020507" pitchFamily="18" charset="2"/>
              <a:buChar char="ª"/>
            </a:pPr>
            <a:r>
              <a:rPr lang="en-US" dirty="0"/>
              <a:t>O Gaze control é </a:t>
            </a:r>
            <a:r>
              <a:rPr lang="en-US" dirty="0" err="1"/>
              <a:t>estudado</a:t>
            </a:r>
            <a:r>
              <a:rPr lang="en-US" dirty="0"/>
              <a:t> em </a:t>
            </a:r>
            <a:r>
              <a:rPr lang="en-US" dirty="0" err="1"/>
              <a:t>várias</a:t>
            </a:r>
            <a:r>
              <a:rPr lang="en-US" dirty="0"/>
              <a:t> </a:t>
            </a:r>
            <a:r>
              <a:rPr lang="en-US" dirty="0" err="1"/>
              <a:t>áreas</a:t>
            </a:r>
            <a:r>
              <a:rPr lang="en-US" dirty="0"/>
              <a:t>, mas em </a:t>
            </a:r>
            <a:r>
              <a:rPr lang="en-US" dirty="0" err="1"/>
              <a:t>relação</a:t>
            </a:r>
            <a:r>
              <a:rPr lang="en-US" dirty="0"/>
              <a:t> a </a:t>
            </a:r>
            <a:r>
              <a:rPr lang="en-US" dirty="0" err="1"/>
              <a:t>atividade</a:t>
            </a:r>
            <a:r>
              <a:rPr lang="en-US" dirty="0"/>
              <a:t> </a:t>
            </a:r>
            <a:r>
              <a:rPr lang="en-US" dirty="0" err="1"/>
              <a:t>policial</a:t>
            </a:r>
            <a:r>
              <a:rPr lang="en-US" dirty="0"/>
              <a:t> </a:t>
            </a:r>
            <a:r>
              <a:rPr lang="en-US" dirty="0" err="1"/>
              <a:t>ainda</a:t>
            </a:r>
            <a:r>
              <a:rPr lang="en-US" dirty="0"/>
              <a:t> é </a:t>
            </a:r>
            <a:r>
              <a:rPr lang="en-US" dirty="0" err="1"/>
              <a:t>novidade</a:t>
            </a:r>
            <a:endParaRPr lang="en-US" dirty="0"/>
          </a:p>
          <a:p>
            <a:pPr algn="l">
              <a:buFont typeface="Symbol" panose="05050102010706020507" pitchFamily="18" charset="2"/>
              <a:buChar char="ª"/>
            </a:pPr>
            <a:r>
              <a:rPr lang="en-US" dirty="0" err="1"/>
              <a:t>Mais</a:t>
            </a:r>
            <a:r>
              <a:rPr lang="en-US" dirty="0"/>
              <a:t> de um </a:t>
            </a:r>
            <a:r>
              <a:rPr lang="en-US" dirty="0" err="1"/>
              <a:t>terço</a:t>
            </a:r>
            <a:r>
              <a:rPr lang="en-US" dirty="0"/>
              <a:t> do </a:t>
            </a:r>
            <a:r>
              <a:rPr lang="en-US" dirty="0" err="1"/>
              <a:t>cérebro</a:t>
            </a:r>
            <a:r>
              <a:rPr lang="en-US" dirty="0"/>
              <a:t> </a:t>
            </a:r>
            <a:r>
              <a:rPr lang="en-US" dirty="0" err="1"/>
              <a:t>fica</a:t>
            </a:r>
            <a:r>
              <a:rPr lang="en-US" dirty="0"/>
              <a:t> </a:t>
            </a:r>
            <a:r>
              <a:rPr lang="en-US" dirty="0" err="1"/>
              <a:t>destinado</a:t>
            </a:r>
            <a:r>
              <a:rPr lang="en-US" dirty="0"/>
              <a:t> a </a:t>
            </a:r>
            <a:r>
              <a:rPr lang="en-US" dirty="0" err="1"/>
              <a:t>interpretar</a:t>
            </a:r>
            <a:r>
              <a:rPr lang="en-US" dirty="0"/>
              <a:t> </a:t>
            </a:r>
            <a:r>
              <a:rPr lang="en-US" dirty="0" err="1"/>
              <a:t>estimulos</a:t>
            </a:r>
            <a:r>
              <a:rPr lang="en-US" dirty="0"/>
              <a:t> </a:t>
            </a:r>
            <a:r>
              <a:rPr lang="en-US" dirty="0" err="1"/>
              <a:t>visuais</a:t>
            </a:r>
            <a:r>
              <a:rPr lang="en-US" dirty="0"/>
              <a:t> (</a:t>
            </a:r>
            <a:r>
              <a:rPr lang="da-DK" dirty="0"/>
              <a:t>Findlay and Gilchrist 2003; Sutter et al. 2013)</a:t>
            </a:r>
          </a:p>
          <a:p>
            <a:pPr algn="l">
              <a:buFont typeface="Symbol" panose="05050102010706020507" pitchFamily="18" charset="2"/>
              <a:buChar char="ª"/>
            </a:pPr>
            <a:r>
              <a:rPr lang="pt-BR" dirty="0"/>
              <a:t>Alt </a:t>
            </a:r>
            <a:r>
              <a:rPr lang="pt-BR" dirty="0" err="1"/>
              <a:t>and</a:t>
            </a:r>
            <a:r>
              <a:rPr lang="pt-BR" dirty="0"/>
              <a:t> </a:t>
            </a:r>
            <a:r>
              <a:rPr lang="pt-BR" dirty="0" err="1"/>
              <a:t>Darken</a:t>
            </a:r>
            <a:r>
              <a:rPr lang="pt-BR" dirty="0"/>
              <a:t> (2008): todas as ameaças detectadas por soldados diurnamente eram pela visão. 44% no período noturno.</a:t>
            </a:r>
          </a:p>
          <a:p>
            <a:pPr marL="0" indent="0">
              <a:buNone/>
            </a:pPr>
            <a:endParaRPr lang="pt-BR" dirty="0"/>
          </a:p>
        </p:txBody>
      </p:sp>
      <p:pic>
        <p:nvPicPr>
          <p:cNvPr id="4" name="Imagem 3" descr="Uma imagem contendo desenho&#10;&#10;Descrição gerada automaticamente">
            <a:extLst>
              <a:ext uri="{FF2B5EF4-FFF2-40B4-BE49-F238E27FC236}">
                <a16:creationId xmlns:a16="http://schemas.microsoft.com/office/drawing/2014/main" id="{4E3A3297-A3FD-44E7-AD21-CC8AB305C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Tree>
    <p:extLst>
      <p:ext uri="{BB962C8B-B14F-4D97-AF65-F5344CB8AC3E}">
        <p14:creationId xmlns:p14="http://schemas.microsoft.com/office/powerpoint/2010/main" val="3689479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Uma imagem contendo desenho&#10;&#10;Descrição gerada automaticamente">
            <a:extLst>
              <a:ext uri="{FF2B5EF4-FFF2-40B4-BE49-F238E27FC236}">
                <a16:creationId xmlns:a16="http://schemas.microsoft.com/office/drawing/2014/main" id="{2E794504-C8EA-48BE-BF78-6E5CB63C4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371" y="1994452"/>
            <a:ext cx="5075993" cy="3425688"/>
          </a:xfrm>
          <a:prstGeom prst="rect">
            <a:avLst/>
          </a:prstGeom>
        </p:spPr>
      </p:pic>
      <p:pic>
        <p:nvPicPr>
          <p:cNvPr id="4" name="Imagem 3" descr="Desenho em preto e branco&#10;&#10;Descrição gerada automaticamente">
            <a:extLst>
              <a:ext uri="{FF2B5EF4-FFF2-40B4-BE49-F238E27FC236}">
                <a16:creationId xmlns:a16="http://schemas.microsoft.com/office/drawing/2014/main" id="{9D6882B0-E7A2-4730-AB8A-3C5FF2A22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582" y="505855"/>
            <a:ext cx="5219047" cy="5422222"/>
          </a:xfrm>
          <a:prstGeom prst="rect">
            <a:avLst/>
          </a:prstGeom>
        </p:spPr>
      </p:pic>
    </p:spTree>
    <p:extLst>
      <p:ext uri="{BB962C8B-B14F-4D97-AF65-F5344CB8AC3E}">
        <p14:creationId xmlns:p14="http://schemas.microsoft.com/office/powerpoint/2010/main" val="1100630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0B201C-07BF-4558-ABFE-70B9D3C92D69}"/>
              </a:ext>
            </a:extLst>
          </p:cNvPr>
          <p:cNvSpPr>
            <a:spLocks noGrp="1"/>
          </p:cNvSpPr>
          <p:nvPr>
            <p:ph type="title"/>
          </p:nvPr>
        </p:nvSpPr>
        <p:spPr/>
        <p:txBody>
          <a:bodyPr/>
          <a:lstStyle/>
          <a:p>
            <a:r>
              <a:rPr lang="pt-BR" dirty="0"/>
              <a:t>1. introdução</a:t>
            </a:r>
          </a:p>
        </p:txBody>
      </p:sp>
      <p:sp>
        <p:nvSpPr>
          <p:cNvPr id="3" name="Espaço Reservado para Conteúdo 2">
            <a:extLst>
              <a:ext uri="{FF2B5EF4-FFF2-40B4-BE49-F238E27FC236}">
                <a16:creationId xmlns:a16="http://schemas.microsoft.com/office/drawing/2014/main" id="{03305E8A-DFD4-42EC-9309-E1B71C5B9D07}"/>
              </a:ext>
            </a:extLst>
          </p:cNvPr>
          <p:cNvSpPr>
            <a:spLocks noGrp="1"/>
          </p:cNvSpPr>
          <p:nvPr>
            <p:ph idx="1"/>
          </p:nvPr>
        </p:nvSpPr>
        <p:spPr/>
        <p:txBody>
          <a:bodyPr>
            <a:normAutofit/>
          </a:bodyPr>
          <a:lstStyle/>
          <a:p>
            <a:pPr>
              <a:buFont typeface="Symbol" panose="05050102010706020507" pitchFamily="18" charset="2"/>
              <a:buChar char=""/>
            </a:pPr>
            <a:r>
              <a:rPr lang="pt-BR" dirty="0"/>
              <a:t>Eye Tracking Devices</a:t>
            </a:r>
          </a:p>
          <a:p>
            <a:pPr lvl="1">
              <a:buFont typeface="Symbol" panose="05050102010706020507" pitchFamily="18" charset="2"/>
              <a:buChar char=""/>
            </a:pPr>
            <a:r>
              <a:rPr lang="pt-BR" dirty="0"/>
              <a:t>Comparam o movimento ocular com estímulos visuais</a:t>
            </a:r>
          </a:p>
          <a:p>
            <a:pPr lvl="1">
              <a:buFont typeface="Symbol" panose="05050102010706020507" pitchFamily="18" charset="2"/>
              <a:buChar char=""/>
            </a:pPr>
            <a:r>
              <a:rPr lang="pt-BR" dirty="0"/>
              <a:t>Embora não meçam extração de informação ainda pode ser útil</a:t>
            </a:r>
          </a:p>
          <a:p>
            <a:pPr>
              <a:buFont typeface="Symbol" panose="05050102010706020507" pitchFamily="18" charset="2"/>
              <a:buChar char=""/>
            </a:pPr>
            <a:r>
              <a:rPr lang="pt-BR" dirty="0"/>
              <a:t>Frequentemente estudado nas ciências do esporte</a:t>
            </a:r>
          </a:p>
          <a:p>
            <a:pPr>
              <a:buFont typeface="Symbol" panose="05050102010706020507" pitchFamily="18" charset="2"/>
              <a:buChar char=""/>
            </a:pPr>
            <a:r>
              <a:rPr lang="pt-BR" dirty="0"/>
              <a:t>Em atiradores – </a:t>
            </a:r>
            <a:r>
              <a:rPr lang="pt-BR" dirty="0" err="1"/>
              <a:t>Quiet</a:t>
            </a:r>
            <a:r>
              <a:rPr lang="pt-BR" dirty="0"/>
              <a:t> Eye </a:t>
            </a:r>
            <a:r>
              <a:rPr lang="pt-BR" dirty="0" err="1"/>
              <a:t>Effect</a:t>
            </a:r>
            <a:r>
              <a:rPr lang="pt-BR" dirty="0"/>
              <a:t> – Menos meio, mais objetivo</a:t>
            </a:r>
          </a:p>
          <a:p>
            <a:pPr marL="0" indent="0">
              <a:buNone/>
            </a:pPr>
            <a:endParaRPr lang="pt-BR" dirty="0"/>
          </a:p>
        </p:txBody>
      </p:sp>
      <p:pic>
        <p:nvPicPr>
          <p:cNvPr id="4" name="Imagem 3" descr="Uma imagem contendo desenho&#10;&#10;Descrição gerada automaticamente">
            <a:extLst>
              <a:ext uri="{FF2B5EF4-FFF2-40B4-BE49-F238E27FC236}">
                <a16:creationId xmlns:a16="http://schemas.microsoft.com/office/drawing/2014/main" id="{4E3A3297-A3FD-44E7-AD21-CC8AB305C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Tree>
    <p:extLst>
      <p:ext uri="{BB962C8B-B14F-4D97-AF65-F5344CB8AC3E}">
        <p14:creationId xmlns:p14="http://schemas.microsoft.com/office/powerpoint/2010/main" val="282486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17063-76FF-436F-AAAF-C07BC4F838C5}"/>
              </a:ext>
            </a:extLst>
          </p:cNvPr>
          <p:cNvSpPr>
            <a:spLocks noGrp="1"/>
          </p:cNvSpPr>
          <p:nvPr>
            <p:ph type="title"/>
          </p:nvPr>
        </p:nvSpPr>
        <p:spPr>
          <a:xfrm>
            <a:off x="1141413" y="609599"/>
            <a:ext cx="9905998" cy="2994991"/>
          </a:xfrm>
        </p:spPr>
        <p:txBody>
          <a:bodyPr/>
          <a:lstStyle/>
          <a:p>
            <a:r>
              <a:rPr lang="pt-BR" dirty="0"/>
              <a:t>2. Questões</a:t>
            </a:r>
          </a:p>
        </p:txBody>
      </p:sp>
      <p:sp>
        <p:nvSpPr>
          <p:cNvPr id="3" name="Espaço Reservado para Conteúdo 2">
            <a:extLst>
              <a:ext uri="{FF2B5EF4-FFF2-40B4-BE49-F238E27FC236}">
                <a16:creationId xmlns:a16="http://schemas.microsoft.com/office/drawing/2014/main" id="{5FA2F3EE-E729-44C3-88C6-1D5774199B98}"/>
              </a:ext>
            </a:extLst>
          </p:cNvPr>
          <p:cNvSpPr>
            <a:spLocks noGrp="1"/>
          </p:cNvSpPr>
          <p:nvPr>
            <p:ph idx="1"/>
          </p:nvPr>
        </p:nvSpPr>
        <p:spPr/>
        <p:txBody>
          <a:bodyPr>
            <a:normAutofit/>
          </a:bodyPr>
          <a:lstStyle/>
          <a:p>
            <a:pPr algn="l">
              <a:buFont typeface="Symbol" panose="05050102010706020507" pitchFamily="18" charset="2"/>
              <a:buChar char="ª"/>
            </a:pPr>
            <a:r>
              <a:rPr lang="en-US" dirty="0"/>
              <a:t>Question 1: How does an experienced officer’s gaze differ from an inexperienced officer or naïve individual?</a:t>
            </a:r>
          </a:p>
          <a:p>
            <a:pPr algn="l">
              <a:buFont typeface="Symbol" panose="05050102010706020507" pitchFamily="18" charset="2"/>
              <a:buChar char="ª"/>
            </a:pPr>
            <a:r>
              <a:rPr lang="en-US" dirty="0"/>
              <a:t>Question 2: If there are observable differences, are there </a:t>
            </a:r>
            <a:r>
              <a:rPr lang="en-US" dirty="0" err="1"/>
              <a:t>recognisable</a:t>
            </a:r>
            <a:r>
              <a:rPr lang="en-US" dirty="0"/>
              <a:t> patterns that seem to be beneficial in high stress </a:t>
            </a:r>
            <a:r>
              <a:rPr lang="pt-BR" dirty="0" err="1"/>
              <a:t>law</a:t>
            </a:r>
            <a:r>
              <a:rPr lang="pt-BR" dirty="0"/>
              <a:t> </a:t>
            </a:r>
            <a:r>
              <a:rPr lang="pt-BR" dirty="0" err="1"/>
              <a:t>enforcement</a:t>
            </a:r>
            <a:r>
              <a:rPr lang="pt-BR" dirty="0"/>
              <a:t> </a:t>
            </a:r>
            <a:r>
              <a:rPr lang="pt-BR" dirty="0" err="1"/>
              <a:t>situations</a:t>
            </a:r>
            <a:r>
              <a:rPr lang="pt-BR" dirty="0"/>
              <a:t>?</a:t>
            </a:r>
          </a:p>
          <a:p>
            <a:pPr algn="l">
              <a:buFont typeface="Symbol" panose="05050102010706020507" pitchFamily="18" charset="2"/>
              <a:buChar char="ª"/>
            </a:pPr>
            <a:r>
              <a:rPr lang="en-US" dirty="0"/>
              <a:t>Question 3: How can gaze control and perceptual training successfully be included in law enforcement training and what effects can be achieved?</a:t>
            </a:r>
            <a:endParaRPr lang="pt-BR" dirty="0"/>
          </a:p>
        </p:txBody>
      </p:sp>
      <p:pic>
        <p:nvPicPr>
          <p:cNvPr id="4" name="Imagem 3" descr="Uma imagem contendo desenho&#10;&#10;Descrição gerada automaticamente">
            <a:extLst>
              <a:ext uri="{FF2B5EF4-FFF2-40B4-BE49-F238E27FC236}">
                <a16:creationId xmlns:a16="http://schemas.microsoft.com/office/drawing/2014/main" id="{CB5B1779-46E9-47D1-8B64-9BF2E5801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Tree>
    <p:extLst>
      <p:ext uri="{BB962C8B-B14F-4D97-AF65-F5344CB8AC3E}">
        <p14:creationId xmlns:p14="http://schemas.microsoft.com/office/powerpoint/2010/main" val="3388477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17063-76FF-436F-AAAF-C07BC4F838C5}"/>
              </a:ext>
            </a:extLst>
          </p:cNvPr>
          <p:cNvSpPr>
            <a:spLocks noGrp="1"/>
          </p:cNvSpPr>
          <p:nvPr>
            <p:ph type="title"/>
          </p:nvPr>
        </p:nvSpPr>
        <p:spPr>
          <a:xfrm>
            <a:off x="1141413" y="609599"/>
            <a:ext cx="9905998" cy="2994991"/>
          </a:xfrm>
        </p:spPr>
        <p:txBody>
          <a:bodyPr/>
          <a:lstStyle/>
          <a:p>
            <a:r>
              <a:rPr lang="pt-BR" dirty="0"/>
              <a:t>2. Métodos </a:t>
            </a:r>
          </a:p>
        </p:txBody>
      </p:sp>
      <p:sp>
        <p:nvSpPr>
          <p:cNvPr id="3" name="Espaço Reservado para Conteúdo 2">
            <a:extLst>
              <a:ext uri="{FF2B5EF4-FFF2-40B4-BE49-F238E27FC236}">
                <a16:creationId xmlns:a16="http://schemas.microsoft.com/office/drawing/2014/main" id="{5FA2F3EE-E729-44C3-88C6-1D5774199B98}"/>
              </a:ext>
            </a:extLst>
          </p:cNvPr>
          <p:cNvSpPr>
            <a:spLocks noGrp="1"/>
          </p:cNvSpPr>
          <p:nvPr>
            <p:ph idx="1"/>
          </p:nvPr>
        </p:nvSpPr>
        <p:spPr/>
        <p:txBody>
          <a:bodyPr>
            <a:normAutofit/>
          </a:bodyPr>
          <a:lstStyle/>
          <a:p>
            <a:pPr>
              <a:buFont typeface="Symbol" panose="05050102010706020507" pitchFamily="18" charset="2"/>
              <a:buChar char="ª"/>
            </a:pPr>
            <a:r>
              <a:rPr lang="pt-BR" dirty="0"/>
              <a:t>Pesquisa de estudos relacionando movimentos dos olhos com estresse físico ou psicológico</a:t>
            </a:r>
          </a:p>
          <a:p>
            <a:pPr>
              <a:buFont typeface="Symbol" panose="05050102010706020507" pitchFamily="18" charset="2"/>
              <a:buChar char="ª"/>
            </a:pPr>
            <a:r>
              <a:rPr lang="pt-BR" dirty="0"/>
              <a:t>Identificação de artigos potencialmente relevantes</a:t>
            </a:r>
          </a:p>
          <a:p>
            <a:pPr algn="l"/>
            <a:r>
              <a:rPr lang="pt-BR" dirty="0"/>
              <a:t>Pesquisas em PSYNDEX, </a:t>
            </a:r>
            <a:r>
              <a:rPr lang="en-US" dirty="0" err="1"/>
              <a:t>PubPsych</a:t>
            </a:r>
            <a:r>
              <a:rPr lang="en-US" dirty="0"/>
              <a:t>, PsycINFO, PubMed, Science Direct and Microsoft </a:t>
            </a:r>
            <a:r>
              <a:rPr lang="pt-BR" dirty="0" err="1"/>
              <a:t>Academic</a:t>
            </a:r>
            <a:endParaRPr lang="pt-BR" dirty="0"/>
          </a:p>
          <a:p>
            <a:pPr algn="l"/>
            <a:r>
              <a:rPr lang="pt-BR" dirty="0"/>
              <a:t>36 estudos selecionados inicialmente, 25 estudos foram analisados</a:t>
            </a:r>
          </a:p>
        </p:txBody>
      </p:sp>
      <p:pic>
        <p:nvPicPr>
          <p:cNvPr id="4" name="Imagem 3" descr="Uma imagem contendo desenho&#10;&#10;Descrição gerada automaticamente">
            <a:extLst>
              <a:ext uri="{FF2B5EF4-FFF2-40B4-BE49-F238E27FC236}">
                <a16:creationId xmlns:a16="http://schemas.microsoft.com/office/drawing/2014/main" id="{CB5B1779-46E9-47D1-8B64-9BF2E5801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Tree>
    <p:extLst>
      <p:ext uri="{BB962C8B-B14F-4D97-AF65-F5344CB8AC3E}">
        <p14:creationId xmlns:p14="http://schemas.microsoft.com/office/powerpoint/2010/main" val="1921169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609599"/>
            <a:ext cx="9905998" cy="2955235"/>
          </a:xfrm>
        </p:spPr>
        <p:txBody>
          <a:bodyPr/>
          <a:lstStyle/>
          <a:p>
            <a:r>
              <a:rPr lang="pt-BR" dirty="0"/>
              <a:t>3. resultados</a:t>
            </a:r>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p:txBody>
          <a:bodyPr/>
          <a:lstStyle/>
          <a:p>
            <a:pPr>
              <a:buFont typeface="Symbol" panose="05050102010706020507" pitchFamily="18" charset="2"/>
              <a:buChar char="ª"/>
            </a:pPr>
            <a:r>
              <a:rPr lang="pt-BR" dirty="0"/>
              <a:t>7 estudos foram considerados adequados ao objetivo da revisão</a:t>
            </a:r>
          </a:p>
          <a:p>
            <a:pPr marL="0" indent="0">
              <a:buNone/>
            </a:pPr>
            <a:endParaRPr lang="pt-BR" dirty="0"/>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Tree>
    <p:extLst>
      <p:ext uri="{BB962C8B-B14F-4D97-AF65-F5344CB8AC3E}">
        <p14:creationId xmlns:p14="http://schemas.microsoft.com/office/powerpoint/2010/main" val="244978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fontScale="90000"/>
          </a:bodyPr>
          <a:lstStyle/>
          <a:p>
            <a:r>
              <a:rPr lang="en-US" dirty="0"/>
              <a:t>Performing Under Pressure: Gaze Control, Decision Making and Shooting Performance of Elite </a:t>
            </a:r>
            <a:r>
              <a:rPr lang="pt-BR" dirty="0" err="1"/>
              <a:t>and</a:t>
            </a:r>
            <a:r>
              <a:rPr lang="pt-BR" dirty="0"/>
              <a:t> </a:t>
            </a:r>
            <a:r>
              <a:rPr lang="pt-BR" dirty="0" err="1"/>
              <a:t>Rookie</a:t>
            </a:r>
            <a:r>
              <a:rPr lang="pt-BR" dirty="0"/>
              <a:t> Police </a:t>
            </a:r>
            <a:r>
              <a:rPr lang="pt-BR" dirty="0" err="1"/>
              <a:t>Officers</a:t>
            </a:r>
            <a:endParaRPr lang="pt-BR" dirty="0"/>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472069"/>
            <a:ext cx="9905998" cy="3432314"/>
          </a:xfrm>
        </p:spPr>
        <p:txBody>
          <a:bodyPr>
            <a:normAutofit/>
          </a:bodyPr>
          <a:lstStyle/>
          <a:p>
            <a:pPr>
              <a:buFont typeface="Symbol" panose="05050102010706020507" pitchFamily="18" charset="2"/>
              <a:buChar char="ª"/>
            </a:pPr>
            <a:r>
              <a:rPr lang="pt-BR" dirty="0" err="1"/>
              <a:t>Vickers</a:t>
            </a:r>
            <a:r>
              <a:rPr lang="pt-BR" dirty="0"/>
              <a:t> </a:t>
            </a:r>
            <a:r>
              <a:rPr lang="pt-BR" dirty="0" err="1"/>
              <a:t>and</a:t>
            </a:r>
            <a:r>
              <a:rPr lang="pt-BR" dirty="0"/>
              <a:t> </a:t>
            </a:r>
            <a:r>
              <a:rPr lang="pt-BR" dirty="0" err="1"/>
              <a:t>Lewinski</a:t>
            </a:r>
            <a:r>
              <a:rPr lang="pt-BR" dirty="0"/>
              <a:t> (2012) compararam os movimentos dos olhos de </a:t>
            </a:r>
            <a:r>
              <a:rPr lang="pt-BR" dirty="0">
                <a:solidFill>
                  <a:srgbClr val="FFFF00"/>
                </a:solidFill>
              </a:rPr>
              <a:t>11 policiais de elite e 13 policiais novatos</a:t>
            </a:r>
            <a:r>
              <a:rPr lang="pt-BR" dirty="0"/>
              <a:t> em treinamento de cenários usando munição não letal </a:t>
            </a:r>
            <a:r>
              <a:rPr lang="pt-BR" dirty="0" err="1"/>
              <a:t>Simmunition</a:t>
            </a:r>
            <a:r>
              <a:rPr lang="pt-BR" dirty="0"/>
              <a:t>® </a:t>
            </a:r>
          </a:p>
          <a:p>
            <a:pPr>
              <a:buFont typeface="Symbol" panose="05050102010706020507" pitchFamily="18" charset="2"/>
              <a:buChar char="ª"/>
            </a:pPr>
            <a:r>
              <a:rPr lang="pt-BR" dirty="0"/>
              <a:t>Atores eram orientados a discutir com os policiais e </a:t>
            </a:r>
            <a:r>
              <a:rPr lang="pt-BR" dirty="0">
                <a:solidFill>
                  <a:srgbClr val="FFFF00"/>
                </a:solidFill>
              </a:rPr>
              <a:t>sacarem alternadamente arma de fogo ou aparelho celular</a:t>
            </a:r>
            <a:r>
              <a:rPr lang="pt-BR" dirty="0"/>
              <a:t>.</a:t>
            </a:r>
          </a:p>
          <a:p>
            <a:pPr>
              <a:buFont typeface="Symbol" panose="05050102010706020507" pitchFamily="18" charset="2"/>
              <a:buChar char="ª"/>
            </a:pPr>
            <a:r>
              <a:rPr lang="pt-BR" dirty="0"/>
              <a:t>Os policiais de elite acertaram mais (elite 74.60% | </a:t>
            </a:r>
            <a:r>
              <a:rPr lang="pt-BR" dirty="0" err="1"/>
              <a:t>rookie</a:t>
            </a:r>
            <a:r>
              <a:rPr lang="pt-BR" dirty="0"/>
              <a:t> 53.80%) e tomaram menos decisões erradas (elite 18.50% | </a:t>
            </a:r>
            <a:r>
              <a:rPr lang="pt-BR" dirty="0" err="1"/>
              <a:t>rookie</a:t>
            </a:r>
            <a:r>
              <a:rPr lang="pt-BR" dirty="0"/>
              <a:t> 61.50%).</a:t>
            </a:r>
          </a:p>
          <a:p>
            <a:pPr>
              <a:buFont typeface="Symbol" panose="05050102010706020507" pitchFamily="18" charset="2"/>
              <a:buChar char="ª"/>
            </a:pPr>
            <a:r>
              <a:rPr lang="pt-BR" dirty="0"/>
              <a:t>Embora não houvesse diferença significativa na velocidade da reação, o </a:t>
            </a:r>
            <a:r>
              <a:rPr lang="pt-BR" dirty="0">
                <a:solidFill>
                  <a:srgbClr val="FFFF00"/>
                </a:solidFill>
              </a:rPr>
              <a:t>padrão motor dos novatos era tardio e a visão não estava focada</a:t>
            </a:r>
          </a:p>
          <a:p>
            <a:pPr>
              <a:buFont typeface="Symbol" panose="05050102010706020507" pitchFamily="18" charset="2"/>
              <a:buChar char="ª"/>
            </a:pPr>
            <a:endParaRPr lang="pt-BR" dirty="0"/>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5" name="CaixaDeTexto 4">
            <a:extLst>
              <a:ext uri="{FF2B5EF4-FFF2-40B4-BE49-F238E27FC236}">
                <a16:creationId xmlns:a16="http://schemas.microsoft.com/office/drawing/2014/main" id="{33A3E24A-CBC0-43ED-BAD8-C1B8A006DC5C}"/>
              </a:ext>
            </a:extLst>
          </p:cNvPr>
          <p:cNvSpPr txBox="1"/>
          <p:nvPr/>
        </p:nvSpPr>
        <p:spPr>
          <a:xfrm>
            <a:off x="424070" y="284921"/>
            <a:ext cx="397565" cy="1200329"/>
          </a:xfrm>
          <a:prstGeom prst="rect">
            <a:avLst/>
          </a:prstGeom>
          <a:noFill/>
        </p:spPr>
        <p:txBody>
          <a:bodyPr wrap="square" rtlCol="0">
            <a:spAutoFit/>
          </a:bodyPr>
          <a:lstStyle/>
          <a:p>
            <a:r>
              <a:rPr lang="pt-BR" sz="7200" dirty="0"/>
              <a:t>1</a:t>
            </a:r>
          </a:p>
        </p:txBody>
      </p:sp>
    </p:spTree>
    <p:extLst>
      <p:ext uri="{BB962C8B-B14F-4D97-AF65-F5344CB8AC3E}">
        <p14:creationId xmlns:p14="http://schemas.microsoft.com/office/powerpoint/2010/main" val="299650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a:bodyPr>
          <a:lstStyle/>
          <a:p>
            <a:pPr algn="l"/>
            <a:r>
              <a:rPr lang="pt-BR" dirty="0" err="1"/>
              <a:t>Improving</a:t>
            </a:r>
            <a:r>
              <a:rPr lang="pt-BR" dirty="0"/>
              <a:t> Visual </a:t>
            </a:r>
            <a:r>
              <a:rPr lang="en-US" dirty="0"/>
              <a:t>Attentiveness in Police Training: Evaluations </a:t>
            </a:r>
            <a:r>
              <a:rPr lang="pt-BR" dirty="0" err="1"/>
              <a:t>Through</a:t>
            </a:r>
            <a:r>
              <a:rPr lang="pt-BR" dirty="0"/>
              <a:t> Eye Tracking</a:t>
            </a:r>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472069"/>
            <a:ext cx="9905998" cy="3432314"/>
          </a:xfrm>
        </p:spPr>
        <p:txBody>
          <a:bodyPr>
            <a:normAutofit/>
          </a:bodyPr>
          <a:lstStyle/>
          <a:p>
            <a:pPr>
              <a:buFont typeface="Symbol" panose="05050102010706020507" pitchFamily="18" charset="2"/>
              <a:buChar char="ª"/>
            </a:pPr>
            <a:r>
              <a:rPr lang="pt-BR" dirty="0" err="1"/>
              <a:t>Neuberger</a:t>
            </a:r>
            <a:r>
              <a:rPr lang="pt-BR" dirty="0"/>
              <a:t> (2013) realizou três experimentos relatados neste artigo. Dois deles serão detalhados a seguir.</a:t>
            </a:r>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5" name="CaixaDeTexto 4">
            <a:extLst>
              <a:ext uri="{FF2B5EF4-FFF2-40B4-BE49-F238E27FC236}">
                <a16:creationId xmlns:a16="http://schemas.microsoft.com/office/drawing/2014/main" id="{2B665456-3F18-425C-8C64-CE787FB34076}"/>
              </a:ext>
            </a:extLst>
          </p:cNvPr>
          <p:cNvSpPr txBox="1"/>
          <p:nvPr/>
        </p:nvSpPr>
        <p:spPr>
          <a:xfrm>
            <a:off x="371061" y="284921"/>
            <a:ext cx="611065" cy="1015663"/>
          </a:xfrm>
          <a:prstGeom prst="rect">
            <a:avLst/>
          </a:prstGeom>
          <a:noFill/>
        </p:spPr>
        <p:txBody>
          <a:bodyPr wrap="none" rtlCol="0">
            <a:spAutoFit/>
          </a:bodyPr>
          <a:lstStyle/>
          <a:p>
            <a:r>
              <a:rPr lang="pt-BR" sz="6000" dirty="0"/>
              <a:t>2</a:t>
            </a:r>
          </a:p>
        </p:txBody>
      </p:sp>
    </p:spTree>
    <p:extLst>
      <p:ext uri="{BB962C8B-B14F-4D97-AF65-F5344CB8AC3E}">
        <p14:creationId xmlns:p14="http://schemas.microsoft.com/office/powerpoint/2010/main" val="413144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19677-6107-4A8C-97D0-50C2513D3FCD}"/>
              </a:ext>
            </a:extLst>
          </p:cNvPr>
          <p:cNvSpPr>
            <a:spLocks noGrp="1"/>
          </p:cNvSpPr>
          <p:nvPr>
            <p:ph type="title"/>
          </p:nvPr>
        </p:nvSpPr>
        <p:spPr>
          <a:xfrm>
            <a:off x="1141413" y="1669774"/>
            <a:ext cx="9905998" cy="1895060"/>
          </a:xfrm>
        </p:spPr>
        <p:txBody>
          <a:bodyPr>
            <a:normAutofit fontScale="90000"/>
          </a:bodyPr>
          <a:lstStyle/>
          <a:p>
            <a:pPr algn="l"/>
            <a:r>
              <a:rPr lang="en-US" dirty="0"/>
              <a:t>Evaluating a Self-</a:t>
            </a:r>
            <a:r>
              <a:rPr lang="en-US" dirty="0" err="1"/>
              <a:t>Defence</a:t>
            </a:r>
            <a:r>
              <a:rPr lang="en-US" dirty="0"/>
              <a:t> Training </a:t>
            </a:r>
            <a:r>
              <a:rPr lang="en-US" dirty="0" err="1"/>
              <a:t>Programme</a:t>
            </a:r>
            <a:br>
              <a:rPr lang="en-US" dirty="0"/>
            </a:br>
            <a:r>
              <a:rPr lang="en-US" dirty="0"/>
              <a:t>of the Federal Police’s Middle-Level Basic Training</a:t>
            </a:r>
            <a:endParaRPr lang="pt-BR" dirty="0"/>
          </a:p>
        </p:txBody>
      </p:sp>
      <p:sp>
        <p:nvSpPr>
          <p:cNvPr id="3" name="Espaço Reservado para Conteúdo 2">
            <a:extLst>
              <a:ext uri="{FF2B5EF4-FFF2-40B4-BE49-F238E27FC236}">
                <a16:creationId xmlns:a16="http://schemas.microsoft.com/office/drawing/2014/main" id="{BC5B423D-024E-4EC5-8607-CE2C027AF97C}"/>
              </a:ext>
            </a:extLst>
          </p:cNvPr>
          <p:cNvSpPr>
            <a:spLocks noGrp="1"/>
          </p:cNvSpPr>
          <p:nvPr>
            <p:ph idx="1"/>
          </p:nvPr>
        </p:nvSpPr>
        <p:spPr>
          <a:xfrm>
            <a:off x="1141413" y="3472069"/>
            <a:ext cx="9905998" cy="3432314"/>
          </a:xfrm>
        </p:spPr>
        <p:txBody>
          <a:bodyPr>
            <a:normAutofit/>
          </a:bodyPr>
          <a:lstStyle/>
          <a:p>
            <a:pPr>
              <a:buFont typeface="Symbol" panose="05050102010706020507" pitchFamily="18" charset="2"/>
              <a:buChar char="ª"/>
            </a:pPr>
            <a:r>
              <a:rPr lang="pt-BR" dirty="0"/>
              <a:t>40 agentes da polícia federal alemã foram divididos em dois grupos (Experimental e controle)</a:t>
            </a:r>
          </a:p>
          <a:p>
            <a:pPr>
              <a:buFont typeface="Symbol" panose="05050102010706020507" pitchFamily="18" charset="2"/>
              <a:buChar char="ª"/>
            </a:pPr>
            <a:r>
              <a:rPr lang="pt-BR" dirty="0"/>
              <a:t>Pré-teste e pós-teste com </a:t>
            </a:r>
            <a:r>
              <a:rPr lang="pt-BR" dirty="0" err="1"/>
              <a:t>eye</a:t>
            </a:r>
            <a:r>
              <a:rPr lang="pt-BR" dirty="0"/>
              <a:t> tracking device em cenário indoor</a:t>
            </a:r>
          </a:p>
          <a:p>
            <a:pPr>
              <a:buFont typeface="Symbol" panose="05050102010706020507" pitchFamily="18" charset="2"/>
              <a:buChar char="ª"/>
            </a:pPr>
            <a:r>
              <a:rPr lang="pt-BR" dirty="0"/>
              <a:t>Grupo experimental treinou consciência situacional, habilidades de percepção e uso da força</a:t>
            </a:r>
          </a:p>
          <a:p>
            <a:pPr>
              <a:buFont typeface="Symbol" panose="05050102010706020507" pitchFamily="18" charset="2"/>
              <a:buChar char="ª"/>
            </a:pPr>
            <a:r>
              <a:rPr lang="pt-BR" dirty="0"/>
              <a:t>Os dois grupos não tiveram diferenças significativas nos movimentos dos olhos</a:t>
            </a:r>
          </a:p>
          <a:p>
            <a:pPr>
              <a:buFont typeface="Symbol" panose="05050102010706020507" pitchFamily="18" charset="2"/>
              <a:buChar char="ª"/>
            </a:pPr>
            <a:r>
              <a:rPr lang="pt-BR" dirty="0"/>
              <a:t>Os dois grupos tiveram resultados melhores no pós-teste</a:t>
            </a:r>
          </a:p>
          <a:p>
            <a:pPr>
              <a:buFont typeface="Symbol" panose="05050102010706020507" pitchFamily="18" charset="2"/>
              <a:buChar char="ª"/>
            </a:pPr>
            <a:r>
              <a:rPr lang="pt-BR" dirty="0"/>
              <a:t>Pesquisador considerou o efeito da aprendizagem no pré-teste</a:t>
            </a:r>
          </a:p>
          <a:p>
            <a:pPr>
              <a:buFont typeface="Symbol" panose="05050102010706020507" pitchFamily="18" charset="2"/>
              <a:buChar char="ª"/>
            </a:pPr>
            <a:endParaRPr lang="pt-BR" dirty="0"/>
          </a:p>
        </p:txBody>
      </p:sp>
      <p:pic>
        <p:nvPicPr>
          <p:cNvPr id="4" name="Imagem 3" descr="Uma imagem contendo desenho&#10;&#10;Descrição gerada automaticamente">
            <a:extLst>
              <a:ext uri="{FF2B5EF4-FFF2-40B4-BE49-F238E27FC236}">
                <a16:creationId xmlns:a16="http://schemas.microsoft.com/office/drawing/2014/main" id="{8A0F95F5-EB4D-4A39-90E2-2814BA0C5B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79" y="284921"/>
            <a:ext cx="2317088" cy="1563757"/>
          </a:xfrm>
          <a:prstGeom prst="rect">
            <a:avLst/>
          </a:prstGeom>
        </p:spPr>
      </p:pic>
      <p:sp>
        <p:nvSpPr>
          <p:cNvPr id="7" name="CaixaDeTexto 6">
            <a:extLst>
              <a:ext uri="{FF2B5EF4-FFF2-40B4-BE49-F238E27FC236}">
                <a16:creationId xmlns:a16="http://schemas.microsoft.com/office/drawing/2014/main" id="{6ECBEB6A-D827-4ADA-919B-539F5F6C02DE}"/>
              </a:ext>
            </a:extLst>
          </p:cNvPr>
          <p:cNvSpPr txBox="1"/>
          <p:nvPr/>
        </p:nvSpPr>
        <p:spPr>
          <a:xfrm>
            <a:off x="410817" y="636104"/>
            <a:ext cx="497252" cy="769441"/>
          </a:xfrm>
          <a:prstGeom prst="rect">
            <a:avLst/>
          </a:prstGeom>
          <a:noFill/>
        </p:spPr>
        <p:txBody>
          <a:bodyPr wrap="none" rtlCol="0">
            <a:spAutoFit/>
          </a:bodyPr>
          <a:lstStyle/>
          <a:p>
            <a:r>
              <a:rPr lang="pt-BR" sz="4400" dirty="0"/>
              <a:t>2</a:t>
            </a:r>
          </a:p>
        </p:txBody>
      </p:sp>
    </p:spTree>
    <p:extLst>
      <p:ext uri="{BB962C8B-B14F-4D97-AF65-F5344CB8AC3E}">
        <p14:creationId xmlns:p14="http://schemas.microsoft.com/office/powerpoint/2010/main" val="3784056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ha">
  <a:themeElements>
    <a:clrScheme name="Malh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lh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h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TM03457485[[fn=Malha]]</Template>
  <TotalTime>568</TotalTime>
  <Words>1268</Words>
  <Application>Microsoft Office PowerPoint</Application>
  <PresentationFormat>Widescreen</PresentationFormat>
  <Paragraphs>108</Paragraphs>
  <Slides>20</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20</vt:i4>
      </vt:variant>
    </vt:vector>
  </HeadingPairs>
  <TitlesOfParts>
    <vt:vector size="25" baseType="lpstr">
      <vt:lpstr>Arial</vt:lpstr>
      <vt:lpstr>Century Gothic</vt:lpstr>
      <vt:lpstr>QqqnjtAdvTTc488b0e6</vt:lpstr>
      <vt:lpstr>Symbol</vt:lpstr>
      <vt:lpstr>Malha</vt:lpstr>
      <vt:lpstr>Gaze Control and Training for High-Stress Situations in Law Enforcement: a Systematic Review</vt:lpstr>
      <vt:lpstr>1. introdução</vt:lpstr>
      <vt:lpstr>1. introdução</vt:lpstr>
      <vt:lpstr>2. Questões</vt:lpstr>
      <vt:lpstr>2. Métodos </vt:lpstr>
      <vt:lpstr>3. resultados</vt:lpstr>
      <vt:lpstr>Performing Under Pressure: Gaze Control, Decision Making and Shooting Performance of Elite and Rookie Police Officers</vt:lpstr>
      <vt:lpstr>Improving Visual Attentiveness in Police Training: Evaluations Through Eye Tracking</vt:lpstr>
      <vt:lpstr>Evaluating a Self-Defence Training Programme of the Federal Police’s Middle-Level Basic Training</vt:lpstr>
      <vt:lpstr>Evaluating a Tactical Training Programme of the Bavarian State Police’s Advanced Training</vt:lpstr>
      <vt:lpstr>A New Training Approach to Complex Decision Making for Police Officers in Potentially Dangerous Interventions</vt:lpstr>
      <vt:lpstr>A New Training Approach to Complex Decision Making for Police Officers in Potentially Dangerous Interventions</vt:lpstr>
      <vt:lpstr>Expertise and Active Vision in Practical Police Work</vt:lpstr>
      <vt:lpstr>Effects of Anxiety on Handgun Shooting Behavior of Police Officers: a Pilot Study</vt:lpstr>
      <vt:lpstr>Training with Anxiety: Short- and Long-Term Effects on Police Officers’ Shooting Behavior Under Pressure</vt:lpstr>
      <vt:lpstr>Shoot or Do Not Shoot? Why Police Officers Are More Inclined to Shoot When They Are Anxious</vt:lpstr>
      <vt:lpstr>Consideraões adicionais de outros estudos</vt:lpstr>
      <vt:lpstr>Conclusões e discussão</vt:lpstr>
      <vt:lpstr>Conclusões e discussão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Differential Effects of Physiological Arousal Following Acute Stress on Police Officer Performance in a Simulated Critical Incident</dc:title>
  <dc:creator>Lucas Silveira</dc:creator>
  <cp:lastModifiedBy>Lucas Silveira</cp:lastModifiedBy>
  <cp:revision>46</cp:revision>
  <dcterms:created xsi:type="dcterms:W3CDTF">2020-03-08T21:23:54Z</dcterms:created>
  <dcterms:modified xsi:type="dcterms:W3CDTF">2021-05-12T21:58:39Z</dcterms:modified>
</cp:coreProperties>
</file>