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9" r:id="rId4"/>
    <p:sldId id="290" r:id="rId5"/>
    <p:sldId id="288" r:id="rId6"/>
    <p:sldId id="287" r:id="rId7"/>
    <p:sldId id="286" r:id="rId8"/>
    <p:sldId id="294" r:id="rId9"/>
    <p:sldId id="293" r:id="rId10"/>
    <p:sldId id="292" r:id="rId11"/>
    <p:sldId id="291" r:id="rId12"/>
    <p:sldId id="295" r:id="rId13"/>
    <p:sldId id="297" r:id="rId14"/>
    <p:sldId id="296" r:id="rId15"/>
    <p:sldId id="298" r:id="rId16"/>
    <p:sldId id="299" r:id="rId17"/>
    <p:sldId id="300" r:id="rId18"/>
    <p:sldId id="302" r:id="rId19"/>
    <p:sldId id="301" r:id="rId20"/>
    <p:sldId id="303" r:id="rId21"/>
    <p:sldId id="304" r:id="rId22"/>
    <p:sldId id="305" r:id="rId23"/>
    <p:sldId id="274"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4732865"/>
            <a:ext cx="99060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hasCustomPrompt="1"/>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endParaRPr lang="pt-BR"/>
          </a:p>
        </p:txBody>
      </p:sp>
      <p:sp>
        <p:nvSpPr>
          <p:cNvPr id="5" name="Date Placeholder 4"/>
          <p:cNvSpPr>
            <a:spLocks noGrp="1"/>
          </p:cNvSpPr>
          <p:nvPr>
            <p:ph type="dt" sz="half" idx="10"/>
          </p:nvPr>
        </p:nvSpPr>
        <p:spPr/>
        <p:txBody>
          <a:bodyPr/>
          <a:lstStyle/>
          <a:p>
            <a:fld id="{2FC2AA40-48BA-4D59-8398-19500EF30DD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3124199"/>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hasCustomPrompt="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hasCustomPrompt="1"/>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endParaRPr lang="pt-BR"/>
          </a:p>
        </p:txBody>
      </p:sp>
      <p:sp>
        <p:nvSpPr>
          <p:cNvPr id="3" name="Text Placeholder 2"/>
          <p:cNvSpPr>
            <a:spLocks noGrp="1"/>
          </p:cNvSpPr>
          <p:nvPr>
            <p:ph type="body" idx="1" hasCustomPrompt="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3308581"/>
            <a:ext cx="9906000" cy="14688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hasCustomPrompt="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hasCustomPrompt="1"/>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endParaRPr lang="pt-BR"/>
          </a:p>
        </p:txBody>
      </p:sp>
      <p:sp>
        <p:nvSpPr>
          <p:cNvPr id="3" name="Text Placeholder 2"/>
          <p:cNvSpPr>
            <a:spLocks noGrp="1"/>
          </p:cNvSpPr>
          <p:nvPr>
            <p:ph type="body" idx="1" hasCustomPrompt="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endParaRPr lang="pt-BR"/>
          </a:p>
        </p:txBody>
      </p:sp>
      <p:sp>
        <p:nvSpPr>
          <p:cNvPr id="3" name="Text Placeholder 2"/>
          <p:cNvSpPr>
            <a:spLocks noGrp="1"/>
          </p:cNvSpPr>
          <p:nvPr>
            <p:ph type="body" idx="1" hasCustomPrompt="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41413" y="609600"/>
            <a:ext cx="9905998" cy="1905000"/>
          </a:xfrm>
        </p:spPr>
        <p:txBody>
          <a:bodyPr/>
          <a:lstStyle/>
          <a:p>
            <a:r>
              <a:rPr lang="pt-BR"/>
              <a:t>Clique para editar o título Mestre</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609599"/>
            <a:ext cx="2210514"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hasCustomPrompt="1"/>
          </p:nvPr>
        </p:nvSpPr>
        <p:spPr>
          <a:xfrm>
            <a:off x="1141412" y="609600"/>
            <a:ext cx="7543800" cy="5181600"/>
          </a:xfrm>
        </p:spPr>
        <p:txBody>
          <a:bodyPr vert="eaVert" anchor="t"/>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Content Placeholder 2"/>
          <p:cNvSpPr>
            <a:spLocks noGrp="1"/>
          </p:cNvSpPr>
          <p:nvPr>
            <p:ph idx="1" hasCustomPrompt="1"/>
          </p:nvPr>
        </p:nvSpPr>
        <p:spPr/>
        <p:txBody>
          <a:bodyPr anchor="ct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1013" y="3308581"/>
            <a:ext cx="8686800" cy="1468800"/>
          </a:xfrm>
        </p:spPr>
        <p:txBody>
          <a:bodyPr anchor="b"/>
          <a:lstStyle>
            <a:lvl1pPr algn="r">
              <a:defRPr sz="4000" b="0" cap="all"/>
            </a:lvl1pPr>
          </a:lstStyle>
          <a:p>
            <a:r>
              <a:rPr lang="pt-BR"/>
              <a:t>Clique para editar o título Mestre</a:t>
            </a:r>
            <a:endParaRPr lang="en-US" dirty="0"/>
          </a:p>
        </p:txBody>
      </p:sp>
      <p:sp>
        <p:nvSpPr>
          <p:cNvPr id="3" name="Text Placeholder 2"/>
          <p:cNvSpPr>
            <a:spLocks noGrp="1"/>
          </p:cNvSpPr>
          <p:nvPr>
            <p:ph type="body" idx="1" hasCustomPrompt="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endParaRPr lang="pt-BR"/>
          </a:p>
        </p:txBody>
      </p:sp>
      <p:sp>
        <p:nvSpPr>
          <p:cNvPr id="4" name="Date Placeholder 3"/>
          <p:cNvSpPr>
            <a:spLocks noGrp="1"/>
          </p:cNvSpPr>
          <p:nvPr>
            <p:ph type="dt" sz="half" idx="10"/>
          </p:nvPr>
        </p:nvSpPr>
        <p:spPr/>
        <p:txBody>
          <a:bodyPr/>
          <a:lstStyle/>
          <a:p>
            <a:fld id="{2FC2AA40-48BA-4D59-8398-19500EF30DDB}" type="datetimeFigureOut">
              <a:rPr lang="pt-BR" smtClean="0"/>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Content Placeholder 2"/>
          <p:cNvSpPr>
            <a:spLocks noGrp="1"/>
          </p:cNvSpPr>
          <p:nvPr>
            <p:ph sz="half" idx="1" hasCustomPrompt="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Content Placeholder 3"/>
          <p:cNvSpPr>
            <a:spLocks noGrp="1"/>
          </p:cNvSpPr>
          <p:nvPr>
            <p:ph sz="half" idx="2" hasCustomPrompt="1"/>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5" name="Date Placeholder 4"/>
          <p:cNvSpPr>
            <a:spLocks noGrp="1"/>
          </p:cNvSpPr>
          <p:nvPr>
            <p:ph type="dt" sz="half" idx="10"/>
          </p:nvPr>
        </p:nvSpPr>
        <p:spPr/>
        <p:txBody>
          <a:bodyPr/>
          <a:lstStyle/>
          <a:p>
            <a:fld id="{2FC2AA40-48BA-4D59-8398-19500EF30DD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hasCustomPrompt="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endParaRPr lang="pt-BR"/>
          </a:p>
        </p:txBody>
      </p:sp>
      <p:sp>
        <p:nvSpPr>
          <p:cNvPr id="4" name="Content Placeholder 3"/>
          <p:cNvSpPr>
            <a:spLocks noGrp="1"/>
          </p:cNvSpPr>
          <p:nvPr>
            <p:ph sz="half" idx="2" hasCustomPrompt="1"/>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5" name="Text Placeholder 4"/>
          <p:cNvSpPr>
            <a:spLocks noGrp="1"/>
          </p:cNvSpPr>
          <p:nvPr>
            <p:ph type="body" sz="quarter" idx="3" hasCustomPrompt="1"/>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endParaRPr lang="pt-BR"/>
          </a:p>
        </p:txBody>
      </p:sp>
      <p:sp>
        <p:nvSpPr>
          <p:cNvPr id="6" name="Content Placeholder 5"/>
          <p:cNvSpPr>
            <a:spLocks noGrp="1"/>
          </p:cNvSpPr>
          <p:nvPr>
            <p:ph sz="quarter" idx="4" hasCustomPrompt="1"/>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7" name="Date Placeholder 6"/>
          <p:cNvSpPr>
            <a:spLocks noGrp="1"/>
          </p:cNvSpPr>
          <p:nvPr>
            <p:ph type="dt" sz="half" idx="10"/>
          </p:nvPr>
        </p:nvSpPr>
        <p:spPr/>
        <p:txBody>
          <a:bodyPr/>
          <a:lstStyle/>
          <a:p>
            <a:fld id="{2FC2AA40-48BA-4D59-8398-19500EF30DDB}" type="datetimeFigureOut">
              <a:rPr lang="pt-BR" smtClean="0"/>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FC2AA40-48BA-4D59-8398-19500EF30DDB}" type="datetimeFigureOut">
              <a:rPr lang="pt-BR" smtClean="0"/>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AA40-48BA-4D59-8398-19500EF30DDB}" type="datetimeFigureOut">
              <a:rPr lang="pt-BR" smtClean="0"/>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3549121"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hasCustomPrompt="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Text Placeholder 3"/>
          <p:cNvSpPr>
            <a:spLocks noGrp="1"/>
          </p:cNvSpPr>
          <p:nvPr>
            <p:ph type="body" sz="half" idx="2" hasCustomPrompt="1"/>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endParaRPr lang="pt-BR"/>
          </a:p>
        </p:txBody>
      </p:sp>
      <p:sp>
        <p:nvSpPr>
          <p:cNvPr id="5" name="Date Placeholder 4"/>
          <p:cNvSpPr>
            <a:spLocks noGrp="1"/>
          </p:cNvSpPr>
          <p:nvPr>
            <p:ph type="dt" sz="half" idx="10"/>
          </p:nvPr>
        </p:nvSpPr>
        <p:spPr/>
        <p:txBody>
          <a:bodyPr/>
          <a:lstStyle/>
          <a:p>
            <a:fld id="{2FC2AA40-48BA-4D59-8398-19500EF30DDB}" type="datetimeFigureOut">
              <a:rPr lang="pt-BR" smtClean="0"/>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600200"/>
            <a:ext cx="5334001"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hasCustomPrompt="1"/>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endParaRPr lang="pt-BR"/>
          </a:p>
        </p:txBody>
      </p:sp>
      <p:sp>
        <p:nvSpPr>
          <p:cNvPr id="5" name="Date Placeholder 4"/>
          <p:cNvSpPr>
            <a:spLocks noGrp="1"/>
          </p:cNvSpPr>
          <p:nvPr>
            <p:ph type="dt" sz="half" idx="10"/>
          </p:nvPr>
        </p:nvSpPr>
        <p:spPr>
          <a:xfrm>
            <a:off x="6399212" y="5883275"/>
            <a:ext cx="914400" cy="365125"/>
          </a:xfrm>
        </p:spPr>
        <p:txBody>
          <a:bodyPr/>
          <a:lstStyle/>
          <a:p>
            <a:fld id="{2FC2AA40-48BA-4D59-8398-19500EF30DDB}" type="datetimeFigureOut">
              <a:rPr lang="pt-BR" smtClean="0"/>
            </a:fld>
            <a:endParaRPr lang="pt-BR"/>
          </a:p>
        </p:txBody>
      </p:sp>
      <p:sp>
        <p:nvSpPr>
          <p:cNvPr id="6" name="Footer Placeholder 5"/>
          <p:cNvSpPr>
            <a:spLocks noGrp="1"/>
          </p:cNvSpPr>
          <p:nvPr>
            <p:ph type="ftr" sz="quarter" idx="11"/>
          </p:nvPr>
        </p:nvSpPr>
        <p:spPr>
          <a:xfrm>
            <a:off x="1141412" y="5883275"/>
            <a:ext cx="5105400" cy="365125"/>
          </a:xfrm>
        </p:spPr>
        <p:txBody>
          <a:bodyPr/>
          <a:lstStyle/>
          <a:p>
            <a:endParaRPr lang="pt-BR"/>
          </a:p>
        </p:txBody>
      </p:sp>
      <p:sp>
        <p:nvSpPr>
          <p:cNvPr id="7" name="Slide Number Placeholder 6"/>
          <p:cNvSpPr>
            <a:spLocks noGrp="1"/>
          </p:cNvSpPr>
          <p:nvPr>
            <p:ph type="sldNum" sz="quarter" idx="12"/>
          </p:nvPr>
        </p:nvSpPr>
        <p:spPr>
          <a:xfrm>
            <a:off x="10742612" y="5883275"/>
            <a:ext cx="322567" cy="365125"/>
          </a:xfrm>
        </p:spPr>
        <p:txBody>
          <a:bodyPr/>
          <a:lstStyle/>
          <a:p>
            <a:fld id="{66960C2E-C2AF-4EBB-BBF9-9B2A0ED09686}" type="slidenum">
              <a:rPr lang="pt-BR" smtClean="0"/>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FC2AA40-48BA-4D59-8398-19500EF30DDB}" type="datetimeFigureOut">
              <a:rPr lang="pt-BR" smtClean="0"/>
            </a:fld>
            <a:endParaRPr lang="pt-B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6960C2E-C2AF-4EBB-BBF9-9B2A0ED09686}" type="slidenum">
              <a:rPr lang="pt-BR" smtClean="0"/>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panose="020B0604020202020204"/>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panose="020B0604020202020204"/>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panose="020B0604020202020204"/>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panose="020B0604020202020204"/>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panose="020B0604020202020204"/>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609600"/>
            <a:ext cx="8676222" cy="3684103"/>
          </a:xfrm>
        </p:spPr>
        <p:txBody>
          <a:bodyPr>
            <a:noAutofit/>
          </a:bodyPr>
          <a:lstStyle/>
          <a:p>
            <a:br>
              <a:rPr lang="pt-BR" sz="3200" dirty="0"/>
            </a:br>
            <a:r>
              <a:rPr lang="en-US" sz="3200" dirty="0"/>
              <a:t> New Developments in Understanding</a:t>
            </a:r>
            <a:br>
              <a:rPr lang="en-US" sz="3200" dirty="0"/>
            </a:br>
            <a:r>
              <a:rPr lang="en-US" sz="3200" dirty="0"/>
              <a:t>the Behavioral Science Factors in the</a:t>
            </a:r>
            <a:br>
              <a:rPr lang="en-US" sz="3200" dirty="0"/>
            </a:br>
            <a:r>
              <a:rPr lang="en-US" sz="3200" dirty="0"/>
              <a:t>“Stop Shooting” Response</a:t>
            </a:r>
            <a:r>
              <a:rPr lang="en-US" sz="3200" b="1" dirty="0"/>
              <a:t> </a:t>
            </a:r>
            <a:endParaRPr lang="pt-BR" sz="3200" dirty="0"/>
          </a:p>
        </p:txBody>
      </p:sp>
      <p:sp>
        <p:nvSpPr>
          <p:cNvPr id="3" name="Subtítulo 2"/>
          <p:cNvSpPr>
            <a:spLocks noGrp="1"/>
          </p:cNvSpPr>
          <p:nvPr>
            <p:ph type="subTitle" idx="1"/>
          </p:nvPr>
        </p:nvSpPr>
        <p:spPr>
          <a:xfrm>
            <a:off x="1750695" y="4716780"/>
            <a:ext cx="8676005" cy="1074420"/>
          </a:xfrm>
        </p:spPr>
        <p:txBody>
          <a:bodyPr>
            <a:normAutofit/>
          </a:bodyPr>
          <a:lstStyle/>
          <a:p>
            <a:endParaRPr lang="pt-BR" dirty="0"/>
          </a:p>
          <a:p>
            <a:r>
              <a:rPr lang="pt-BR" dirty="0"/>
              <a:t> Law Enforcement Executive Forum • 2009</a:t>
            </a:r>
            <a:endParaRPr lang="pt-BR" dirty="0"/>
          </a:p>
        </p:txBody>
      </p:sp>
      <p:pic>
        <p:nvPicPr>
          <p:cNvPr id="5" name="Imagem 4" descr="Uma imagem contendo desenho&#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3000" y="2924175"/>
            <a:ext cx="9906000" cy="2735580"/>
          </a:xfrm>
        </p:spPr>
        <p:txBody>
          <a:bodyPr/>
          <a:p>
            <a:r>
              <a:rPr lang="pt-BR" altLang="en-US"/>
              <a:t>The Role of the Eye in Stopping Shooting</a:t>
            </a:r>
            <a:br>
              <a:rPr lang="pt-BR" altLang="en-US"/>
            </a:br>
            <a:br>
              <a:rPr lang="pt-BR" altLang="en-US"/>
            </a:br>
            <a:br>
              <a:rPr lang="pt-BR" altLang="en-US"/>
            </a:br>
            <a:br>
              <a:rPr lang="pt-BR" altLang="en-US"/>
            </a:br>
            <a:r>
              <a:rPr lang="pt-BR" altLang="en-US"/>
              <a:t>O papel do olho no ato de parar de atirar</a:t>
            </a:r>
            <a:endParaRPr lang="pt-BR" altLang="en-US"/>
          </a:p>
        </p:txBody>
      </p:sp>
      <p:pic>
        <p:nvPicPr>
          <p:cNvPr id="5" name="Espaço Reservado para Conteúdo 4" descr="Uma imagem contendo desenho&#10;&#10;Descrição gerada automaticamente"/>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490720" y="609600"/>
            <a:ext cx="2891155" cy="19513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pt-BR" altLang="en-US">
                <a:sym typeface="+mn-ea"/>
              </a:rPr>
              <a:t>The Role of the Eye in Stopping Shooting</a:t>
            </a:r>
            <a:br>
              <a:rPr lang="pt-BR" altLang="en-US">
                <a:sym typeface="+mn-ea"/>
              </a:rPr>
            </a:br>
            <a:br>
              <a:rPr lang="pt-BR" altLang="en-US">
                <a:sym typeface="+mn-ea"/>
              </a:rPr>
            </a:br>
            <a:r>
              <a:rPr lang="pt-BR" altLang="en-US">
                <a:sym typeface="+mn-ea"/>
              </a:rPr>
              <a:t>Focus - Foco</a:t>
            </a:r>
            <a:endParaRPr lang="pt-BR" altLang="en-US">
              <a:sym typeface="+mn-ea"/>
            </a:endParaRPr>
          </a:p>
        </p:txBody>
      </p:sp>
      <p:sp>
        <p:nvSpPr>
          <p:cNvPr id="3" name="Espaço Reservado para Conteúdo 2"/>
          <p:cNvSpPr>
            <a:spLocks noGrp="1"/>
          </p:cNvSpPr>
          <p:nvPr>
            <p:ph idx="1"/>
          </p:nvPr>
        </p:nvSpPr>
        <p:spPr>
          <a:xfrm>
            <a:off x="1141730" y="2406650"/>
            <a:ext cx="9906000" cy="4019550"/>
          </a:xfrm>
        </p:spPr>
        <p:txBody>
          <a:bodyPr/>
          <a:p>
            <a:r>
              <a:rPr lang="pt-BR" altLang="en-US"/>
              <a:t>os olhos conseguem focar algo em apenas 2 ou 3 graus da visão.</a:t>
            </a:r>
            <a:endParaRPr lang="pt-BR" altLang="en-US"/>
          </a:p>
          <a:p>
            <a:r>
              <a:rPr lang="pt-BR" altLang="en-US"/>
              <a:t>o restante é visão periférica.</a:t>
            </a:r>
            <a:endParaRPr lang="pt-BR" altLang="en-US"/>
          </a:p>
          <a:p>
            <a:r>
              <a:rPr lang="pt-BR" altLang="en-US"/>
              <a:t>a visão preriférica veria de muito boa a muito ruim dependendo do quão próximo está do ponto de foco.</a:t>
            </a:r>
            <a:endParaRPr lang="pt-BR" altLang="en-US"/>
          </a:p>
          <a:p>
            <a:r>
              <a:rPr lang="pt-BR" altLang="en-US"/>
              <a:t>50000   40000   30000   20000   10000   X   00001   00002   00003   00004   00005</a:t>
            </a:r>
            <a:endParaRPr lang="pt-BR" altLang="en-US"/>
          </a:p>
          <a:p>
            <a:r>
              <a:rPr lang="pt-BR" altLang="en-US"/>
              <a:t>a visão periférica é importante a nos dar a noção de distancia e velocidade.</a:t>
            </a:r>
            <a:endParaRPr lang="pt-BR" altLang="en-US"/>
          </a:p>
          <a:p>
            <a:r>
              <a:rPr lang="pt-BR" altLang="en-US"/>
              <a:t>porém a transição da visão perfiférica para o ponto de foco pode dar a sensação de que algo pulou a nossa frente.</a:t>
            </a:r>
            <a:endParaRPr lang="pt-BR" altLang="en-US"/>
          </a:p>
          <a:p>
            <a:r>
              <a:rPr lang="pt-BR" altLang="en-US"/>
              <a:t>isso vai ser importante para determinar porque alguns opoliciais atiram antes que outro em um mesmo confronto.</a:t>
            </a:r>
            <a:endParaRPr lang="pt-BR"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Conteúdo 2"/>
          <p:cNvSpPr>
            <a:spLocks noGrp="1"/>
          </p:cNvSpPr>
          <p:nvPr>
            <p:ph idx="1"/>
          </p:nvPr>
        </p:nvSpPr>
        <p:spPr/>
        <p:txBody>
          <a:bodyPr/>
          <a:p>
            <a:r>
              <a:rPr lang="pt-BR" altLang="en-US"/>
              <a:t>é o movimento do foco com os olhos sem mexer a cabeça.</a:t>
            </a:r>
            <a:endParaRPr lang="pt-BR" altLang="en-US"/>
          </a:p>
          <a:p>
            <a:r>
              <a:rPr lang="pt-BR" altLang="en-US"/>
              <a:t>em condições normais um pessoa demora 0,20 segundos para mover os olhos para um canto e 0,20 para voltar.  (Crevits, De Clerck, &amp; Van Maele, 2000, p. 322).</a:t>
            </a:r>
            <a:endParaRPr lang="pt-BR" altLang="en-US"/>
          </a:p>
          <a:p>
            <a:r>
              <a:rPr lang="pt-BR" altLang="en-US"/>
              <a:t>pode observar isso no exercicio anterior, quando vocÊ foca no 5000 voce demora mais tempo para perceber os numeros, e quando leva o foco do x aos 5000 rapido voce não le o 2000, 3000 e 4000.</a:t>
            </a:r>
            <a:endParaRPr lang="pt-BR" altLang="en-US"/>
          </a:p>
          <a:p>
            <a:endParaRPr lang="pt-BR" altLang="en-US"/>
          </a:p>
        </p:txBody>
      </p:sp>
      <p:sp>
        <p:nvSpPr>
          <p:cNvPr id="4" name="Título 3"/>
          <p:cNvSpPr>
            <a:spLocks noGrp="1"/>
          </p:cNvSpPr>
          <p:nvPr>
            <p:ph type="title"/>
          </p:nvPr>
        </p:nvSpPr>
        <p:spPr/>
        <p:txBody>
          <a:bodyPr>
            <a:normAutofit fontScale="90000"/>
          </a:bodyPr>
          <a:p>
            <a:r>
              <a:rPr lang="pt-BR" altLang="en-US">
                <a:sym typeface="+mn-ea"/>
              </a:rPr>
              <a:t>The Role of the Eye in Stopping Shooting</a:t>
            </a:r>
            <a:br>
              <a:rPr lang="pt-BR" altLang="en-US">
                <a:sym typeface="+mn-ea"/>
              </a:rPr>
            </a:br>
            <a:br>
              <a:rPr lang="pt-BR" altLang="en-US">
                <a:sym typeface="+mn-ea"/>
              </a:rPr>
            </a:br>
            <a:r>
              <a:rPr lang="pt-BR" altLang="en-US">
                <a:sym typeface="+mn-ea"/>
              </a:rPr>
              <a:t>Eye Movement (Saccades) - movimento dos olhos </a:t>
            </a:r>
            <a:endParaRPr lang="pt-BR" altLang="en-U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normAutofit fontScale="90000"/>
          </a:bodyPr>
          <a:p>
            <a:r>
              <a:rPr lang="pt-BR" altLang="en-US"/>
              <a:t>The Role of Attention and Shifts in Attention</a:t>
            </a:r>
            <a:br>
              <a:rPr lang="pt-BR" altLang="en-US"/>
            </a:br>
            <a:br>
              <a:rPr lang="pt-BR" altLang="en-US"/>
            </a:br>
            <a:r>
              <a:rPr lang="pt-BR" altLang="en-US"/>
              <a:t>o papel da atenção e mudança de atenção</a:t>
            </a:r>
            <a:endParaRPr lang="pt-BR" altLang="en-US"/>
          </a:p>
        </p:txBody>
      </p:sp>
      <p:sp>
        <p:nvSpPr>
          <p:cNvPr id="3" name="Espaço Reservado para Conteúdo 2"/>
          <p:cNvSpPr>
            <a:spLocks noGrp="1"/>
          </p:cNvSpPr>
          <p:nvPr>
            <p:ph idx="1"/>
          </p:nvPr>
        </p:nvSpPr>
        <p:spPr>
          <a:xfrm>
            <a:off x="1141730" y="2514600"/>
            <a:ext cx="9906000" cy="3798570"/>
          </a:xfrm>
        </p:spPr>
        <p:txBody>
          <a:bodyPr>
            <a:normAutofit/>
          </a:bodyPr>
          <a:p>
            <a:r>
              <a:rPr lang="pt-BR" altLang="en-US"/>
              <a:t>o cerebro, atravé dos sentidos, principalmente o visual, pega informações que precisa no mundo. como recebemos muito mais informação do que o cerebro pode usar e a maioria é irrelevante, o cerebro foca no que é importante e ignora o que não é até que algo chame sua atenção.</a:t>
            </a:r>
            <a:endParaRPr lang="pt-BR" altLang="en-US"/>
          </a:p>
          <a:p>
            <a:r>
              <a:rPr lang="pt-BR" altLang="en-US"/>
              <a:t>enquanto estava lendo isso você ignorou a pressão do corpo na cadeira, e agora isso chamou sua atenção.</a:t>
            </a:r>
            <a:endParaRPr lang="pt-BR" altLang="en-US"/>
          </a:p>
          <a:p>
            <a:r>
              <a:rPr lang="pt-BR" altLang="en-US"/>
              <a:t>o mesmo vale para o exercicio de foco visual, enquanto esta focado no x você não consegue perceber com precisão o 0005. precisa de foco visual e de atenção.</a:t>
            </a:r>
            <a:endParaRPr lang="pt-BR" altLang="en-US"/>
          </a:p>
          <a:p>
            <a:endParaRPr lang="pt-BR"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Conteúdo 2"/>
          <p:cNvSpPr>
            <a:spLocks noGrp="1"/>
          </p:cNvSpPr>
          <p:nvPr>
            <p:ph idx="1"/>
          </p:nvPr>
        </p:nvSpPr>
        <p:spPr/>
        <p:txBody>
          <a:bodyPr/>
          <a:p>
            <a:r>
              <a:rPr lang="pt-BR" altLang="en-US">
                <a:sym typeface="+mn-ea"/>
              </a:rPr>
              <a:t>essa mudança de foco leva tempo, em torno de 0,5 segundos para perceber o que está em cada posição de foco.</a:t>
            </a:r>
            <a:endParaRPr lang="pt-BR" altLang="en-US"/>
          </a:p>
          <a:p>
            <a:r>
              <a:rPr lang="pt-BR" altLang="en-US">
                <a:sym typeface="+mn-ea"/>
              </a:rPr>
              <a:t>coloque o dedão a frente e mude o foco para o fundo da sala, e vai ver que leva tempo para perceber o que está lá.</a:t>
            </a:r>
            <a:endParaRPr lang="pt-BR" altLang="en-US"/>
          </a:p>
          <a:p>
            <a:r>
              <a:rPr lang="pt-BR" altLang="en-US"/>
              <a:t>a implicação disto no confronto é quando o policial precisa alternar o foco entre o aparelho de pontaria e a ameaça, ou vice versa. enquanto esta focado na ameça perde a precisão, e enquanto esta focado no aparelho de pontaria tem dificuldade em perceber o que acontece com a ameaça.</a:t>
            </a:r>
            <a:endParaRPr lang="pt-BR" altLang="en-US"/>
          </a:p>
        </p:txBody>
      </p:sp>
      <p:sp>
        <p:nvSpPr>
          <p:cNvPr id="4" name="Título 3"/>
          <p:cNvSpPr>
            <a:spLocks noGrp="1"/>
          </p:cNvSpPr>
          <p:nvPr>
            <p:ph type="title"/>
          </p:nvPr>
        </p:nvSpPr>
        <p:spPr/>
        <p:txBody>
          <a:bodyPr>
            <a:normAutofit fontScale="90000"/>
          </a:bodyPr>
          <a:p>
            <a:r>
              <a:rPr lang="pt-BR" altLang="en-US"/>
              <a:t>The Role of Attention and Shifts in Attention</a:t>
            </a:r>
            <a:br>
              <a:rPr lang="pt-BR" altLang="en-US"/>
            </a:br>
            <a:br>
              <a:rPr lang="pt-BR" altLang="en-US"/>
            </a:br>
            <a:r>
              <a:rPr lang="pt-BR" altLang="en-US"/>
              <a:t>o papel da atenção e mudança de atenção</a:t>
            </a:r>
            <a:endParaRPr lang="pt-BR"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normAutofit fontScale="90000"/>
          </a:bodyPr>
          <a:p>
            <a:r>
              <a:rPr lang="pt-BR" altLang="en-US">
                <a:sym typeface="+mn-ea"/>
              </a:rPr>
              <a:t>The Role of Attention and Shifts in Attention</a:t>
            </a:r>
            <a:br>
              <a:rPr lang="pt-BR" altLang="en-US">
                <a:sym typeface="+mn-ea"/>
              </a:rPr>
            </a:br>
            <a:br>
              <a:rPr lang="pt-BR" altLang="en-US">
                <a:sym typeface="+mn-ea"/>
              </a:rPr>
            </a:br>
            <a:r>
              <a:rPr lang="pt-BR" altLang="en-US">
                <a:sym typeface="+mn-ea"/>
              </a:rPr>
              <a:t>o papel da atenção e mudança de atenção</a:t>
            </a:r>
            <a:br>
              <a:rPr lang="pt-BR" altLang="en-US"/>
            </a:br>
            <a:endParaRPr lang="pt-BR" altLang="en-US"/>
          </a:p>
        </p:txBody>
      </p:sp>
      <p:sp>
        <p:nvSpPr>
          <p:cNvPr id="3" name="Espaço Reservado para Conteúdo 2"/>
          <p:cNvSpPr>
            <a:spLocks noGrp="1"/>
          </p:cNvSpPr>
          <p:nvPr>
            <p:ph idx="1"/>
          </p:nvPr>
        </p:nvSpPr>
        <p:spPr>
          <a:xfrm>
            <a:off x="1141730" y="2515235"/>
            <a:ext cx="9906000" cy="3650615"/>
          </a:xfrm>
        </p:spPr>
        <p:txBody>
          <a:bodyPr>
            <a:normAutofit/>
          </a:bodyPr>
          <a:p>
            <a:r>
              <a:rPr lang="pt-BR" altLang="en-US"/>
              <a:t>alguns policiais podem pular um ou outro desses passos, mas para aqueles que fizerem todas, o tempo total de parar de atirar em um cenário complexo e dinamico no confronto será a soma desses fatores: mudança de foco (0,25 segundos), esclarecimento (0,25 segundos), decisão (0,25 a 0,50 segundos) e parar de atirar (0,25 a 0,31 segundos).</a:t>
            </a:r>
            <a:endParaRPr lang="pt-BR" altLang="en-US"/>
          </a:p>
          <a:p>
            <a:r>
              <a:rPr lang="pt-BR" altLang="en-US"/>
              <a:t>considerando a média de 4 disparos por segundo, seria algo em torno de 4 a 6 disparos.</a:t>
            </a:r>
            <a:endParaRPr lang="pt-BR" altLang="en-US"/>
          </a:p>
          <a:p>
            <a:r>
              <a:rPr lang="pt-BR" altLang="en-US"/>
              <a:t>é o mesmo calculo feito por green (2000) sobre o tempo de reação de frear o carro.</a:t>
            </a:r>
            <a:endParaRPr lang="pt-BR" altLang="en-US"/>
          </a:p>
          <a:p>
            <a:r>
              <a:rPr lang="pt-BR" altLang="en-US"/>
              <a:t>se resposta for para começar a atirar levará algo entre 0,75  segundos ou mais. </a:t>
            </a:r>
            <a:endParaRPr lang="pt-BR"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normAutofit fontScale="90000"/>
          </a:bodyPr>
          <a:p>
            <a:r>
              <a:rPr lang="pt-BR" altLang="en-US">
                <a:sym typeface="+mn-ea"/>
              </a:rPr>
              <a:t>The Role of Attention and Shifts in Attention</a:t>
            </a:r>
            <a:br>
              <a:rPr lang="pt-BR" altLang="en-US">
                <a:sym typeface="+mn-ea"/>
              </a:rPr>
            </a:br>
            <a:br>
              <a:rPr lang="pt-BR" altLang="en-US">
                <a:sym typeface="+mn-ea"/>
              </a:rPr>
            </a:br>
            <a:r>
              <a:rPr lang="pt-BR" altLang="en-US">
                <a:sym typeface="+mn-ea"/>
              </a:rPr>
              <a:t>o papel da atenção e mudança de atenção</a:t>
            </a:r>
            <a:br>
              <a:rPr lang="pt-BR" altLang="en-US">
                <a:sym typeface="+mn-ea"/>
              </a:rPr>
            </a:br>
            <a:endParaRPr lang="pt-BR" altLang="en-US"/>
          </a:p>
        </p:txBody>
      </p:sp>
      <p:sp>
        <p:nvSpPr>
          <p:cNvPr id="3" name="Espaço Reservado para Conteúdo 2"/>
          <p:cNvSpPr>
            <a:spLocks noGrp="1"/>
          </p:cNvSpPr>
          <p:nvPr>
            <p:ph idx="1"/>
          </p:nvPr>
        </p:nvSpPr>
        <p:spPr/>
        <p:txBody>
          <a:bodyPr>
            <a:normAutofit fontScale="90000" lnSpcReduction="10000"/>
          </a:bodyPr>
          <a:p>
            <a:r>
              <a:rPr lang="pt-BR" altLang="en-US"/>
              <a:t>essa diferença de tempo vai depender de muitos fatores.</a:t>
            </a:r>
            <a:endParaRPr lang="pt-BR" altLang="en-US"/>
          </a:p>
          <a:p>
            <a:r>
              <a:rPr lang="pt-BR" altLang="en-US"/>
              <a:t>dentre eles se o policial está sendo atacado ou atacando.</a:t>
            </a:r>
            <a:endParaRPr lang="pt-BR" altLang="en-US"/>
          </a:p>
          <a:p>
            <a:r>
              <a:rPr lang="pt-BR" altLang="en-US"/>
              <a:t>quem está se defendendo tende a demorar mais tempo para perceber as mudanças.</a:t>
            </a:r>
            <a:endParaRPr lang="pt-BR" altLang="en-US"/>
          </a:p>
          <a:p>
            <a:r>
              <a:rPr lang="pt-BR" altLang="en-US"/>
              <a:t>e pode ser mais rapído porque o motivo que o fez parar de atirar podem ser distintos.</a:t>
            </a:r>
            <a:endParaRPr lang="pt-BR" altLang="en-US"/>
          </a:p>
          <a:p>
            <a:r>
              <a:rPr lang="pt-BR" altLang="en-US"/>
              <a:t>para alguns a ameaça cair por ser o fim do confronto, enquanto para alguns a ameaça mesmo caída pode continuar atirando e ainda ser uma ameaça.</a:t>
            </a:r>
            <a:endParaRPr lang="pt-BR" altLang="en-US"/>
          </a:p>
          <a:p>
            <a:r>
              <a:rPr lang="pt-BR" altLang="en-US"/>
              <a:t>alguns podem parar de atirar porque nos treinos dificilmente efetuam mais de 2 ou 3 disparos.</a:t>
            </a:r>
            <a:endParaRPr lang="pt-BR" altLang="en-US"/>
          </a:p>
          <a:p>
            <a:r>
              <a:rPr lang="pt-BR" altLang="en-US"/>
              <a:t>alguns podem atirar mais lentos porque focam em uma melhor percepção do cenário.</a:t>
            </a:r>
            <a:endParaRPr lang="pt-BR"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normAutofit fontScale="90000"/>
          </a:bodyPr>
          <a:p>
            <a:r>
              <a:rPr lang="pt-BR" altLang="en-US">
                <a:sym typeface="+mn-ea"/>
              </a:rPr>
              <a:t>The Role of Attention and Shifts in Attention</a:t>
            </a:r>
            <a:br>
              <a:rPr lang="pt-BR" altLang="en-US">
                <a:sym typeface="+mn-ea"/>
              </a:rPr>
            </a:br>
            <a:br>
              <a:rPr lang="pt-BR" altLang="en-US">
                <a:sym typeface="+mn-ea"/>
              </a:rPr>
            </a:br>
            <a:r>
              <a:rPr lang="pt-BR" altLang="en-US">
                <a:sym typeface="+mn-ea"/>
              </a:rPr>
              <a:t>o papel da atenção e mudança de atenção</a:t>
            </a:r>
            <a:endParaRPr lang="pt-BR" altLang="en-US"/>
          </a:p>
        </p:txBody>
      </p:sp>
      <p:sp>
        <p:nvSpPr>
          <p:cNvPr id="3" name="Espaço Reservado para Conteúdo 2"/>
          <p:cNvSpPr>
            <a:spLocks noGrp="1"/>
          </p:cNvSpPr>
          <p:nvPr>
            <p:ph idx="1"/>
          </p:nvPr>
        </p:nvSpPr>
        <p:spPr>
          <a:xfrm>
            <a:off x="1141730" y="2667000"/>
            <a:ext cx="9906000" cy="3465830"/>
          </a:xfrm>
        </p:spPr>
        <p:txBody>
          <a:bodyPr>
            <a:normAutofit lnSpcReduction="20000"/>
          </a:bodyPr>
          <a:p>
            <a:r>
              <a:rPr lang="pt-BR" altLang="en-US"/>
              <a:t>Neurologistaa como o Dr. Joseph LeDoux (1996) nos lembram como nos tornamos rigidos, concretos e inflexiveis na nossa atenção e solução de problemas sob elevados níveis de estresse. Quanto menos preparado estiver para o confronto, mais instintivo serão nossas respostas.</a:t>
            </a:r>
            <a:endParaRPr lang="pt-BR" altLang="en-US"/>
          </a:p>
          <a:p>
            <a:r>
              <a:rPr lang="pt-BR" altLang="en-US"/>
              <a:t>você pode perceber isso quando está dirigindo e falando ao telefone e precisar pensar ou analisar algo complexo.</a:t>
            </a:r>
            <a:endParaRPr lang="pt-BR" altLang="en-US"/>
          </a:p>
          <a:p>
            <a:r>
              <a:rPr lang="pt-BR" altLang="en-US"/>
              <a:t>Dr. Steve Yantis fez um exame de ressonancia magnética onde observou que se a pessoa tem que focar em algo visual diminui a atividade cerebral responsável pela audição. e vice versa.  (Shomstein &amp; Yantis, 2004, p. 10703)</a:t>
            </a:r>
            <a:endParaRPr lang="pt-BR" altLang="en-US"/>
          </a:p>
          <a:p>
            <a:r>
              <a:rPr lang="pt-BR" altLang="en-US"/>
              <a:t>podemos fazer multi-tarefas porém sem a atenção concentrada.</a:t>
            </a:r>
            <a:endParaRPr lang="pt-B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p:txBody>
          <a:bodyPr/>
          <a:p>
            <a:r>
              <a:rPr lang="pt-BR" altLang="en-US"/>
              <a:t>Implications: So What Does All This Mean?</a:t>
            </a:r>
            <a:br>
              <a:rPr lang="pt-BR" altLang="en-US"/>
            </a:br>
            <a:br>
              <a:rPr lang="pt-BR" altLang="en-US"/>
            </a:br>
            <a:r>
              <a:rPr lang="pt-BR" altLang="en-US"/>
              <a:t>Então, o que tudo isso significa?</a:t>
            </a:r>
            <a:endParaRPr lang="pt-BR" altLang="en-US"/>
          </a:p>
        </p:txBody>
      </p:sp>
      <p:sp>
        <p:nvSpPr>
          <p:cNvPr id="3" name="Espaço Reservado para Conteúdo 2"/>
          <p:cNvSpPr>
            <a:spLocks noGrp="1"/>
          </p:cNvSpPr>
          <p:nvPr>
            <p:ph idx="1"/>
          </p:nvPr>
        </p:nvSpPr>
        <p:spPr>
          <a:xfrm>
            <a:off x="1141730" y="2667000"/>
            <a:ext cx="9906000" cy="3743325"/>
          </a:xfrm>
        </p:spPr>
        <p:txBody>
          <a:bodyPr>
            <a:normAutofit lnSpcReduction="20000"/>
          </a:bodyPr>
          <a:p>
            <a:r>
              <a:rPr lang="pt-BR" altLang="en-US"/>
              <a:t>os treinamentos devem conter cenários complexos exigindo diversas habilidades, como deslocamentos, percepção do ambiente, identificação e escaneamento rápido, procurar e acertar alvos.</a:t>
            </a:r>
            <a:endParaRPr lang="pt-BR" altLang="en-US"/>
          </a:p>
          <a:p>
            <a:r>
              <a:rPr lang="pt-BR" altLang="en-US"/>
              <a:t>em condições normais já temos dificuldades de focar em mais de uma coisa, sob estresse fica quase impossível.</a:t>
            </a:r>
            <a:endParaRPr lang="pt-BR" altLang="en-US"/>
          </a:p>
          <a:p>
            <a:r>
              <a:rPr lang="pt-BR" altLang="en-US"/>
              <a:t>o que chamamos de visão de tunel ou tunel de audição pode ser colocado como percepção seletiva ou percepção focada. veja Niedenthal and Kitayama (1994). </a:t>
            </a:r>
            <a:endParaRPr lang="pt-BR" altLang="en-US"/>
          </a:p>
          <a:p>
            <a:r>
              <a:rPr lang="pt-BR" altLang="en-US"/>
              <a:t>se o ato de sacar e apresentar a arma é natural para o policial, não exige sua atenção, que poderá estar focada em outra coisa, como a ação da ameaça.</a:t>
            </a:r>
            <a:endParaRPr lang="pt-BR" altLang="en-US"/>
          </a:p>
          <a:p>
            <a:r>
              <a:rPr lang="pt-BR" altLang="en-US"/>
              <a:t>se o policial está focado não mãos da ameaça, não conseguirá prestar atenção no seu rosto, ou na cintura, etc.</a:t>
            </a:r>
            <a:endParaRPr lang="pt-BR" altLang="en-US"/>
          </a:p>
          <a:p>
            <a:endParaRPr lang="pt-BR"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304290" y="2519045"/>
            <a:ext cx="9906000" cy="975995"/>
          </a:xfrm>
        </p:spPr>
        <p:txBody>
          <a:bodyPr/>
          <a:p>
            <a:r>
              <a:rPr lang="pt-BR" altLang="en-US"/>
              <a:t>conclusões</a:t>
            </a:r>
            <a:endParaRPr lang="pt-BR" altLang="en-US"/>
          </a:p>
        </p:txBody>
      </p:sp>
      <p:sp>
        <p:nvSpPr>
          <p:cNvPr id="3" name="Espaço Reservado para Conteúdo 2"/>
          <p:cNvSpPr>
            <a:spLocks noGrp="1"/>
          </p:cNvSpPr>
          <p:nvPr>
            <p:ph idx="1"/>
          </p:nvPr>
        </p:nvSpPr>
        <p:spPr>
          <a:xfrm>
            <a:off x="1141730" y="3611245"/>
            <a:ext cx="9906000" cy="2700655"/>
          </a:xfrm>
        </p:spPr>
        <p:txBody>
          <a:bodyPr>
            <a:normAutofit/>
          </a:bodyPr>
          <a:p>
            <a:r>
              <a:rPr lang="pt-BR" altLang="en-US"/>
              <a:t>uma pessoa não consegue perceber e reagir imediatamente as mudanças do sujeito em quem está atirando.</a:t>
            </a:r>
            <a:endParaRPr lang="pt-BR" altLang="en-US"/>
          </a:p>
          <a:p>
            <a:r>
              <a:rPr lang="pt-BR" altLang="en-US"/>
              <a:t>O foco da atenção do policial - interno ou externo, específico ou geral, perto ou longe, e esquerda ou direita - determinará a "capacidade" do policial de perceber e reagir a mudanças na ameaça e também quanto tempo leva para para perceber e depois reagir a essa mudança.</a:t>
            </a:r>
            <a:endParaRPr lang="pt-BR" altLang="en-US"/>
          </a:p>
          <a:p>
            <a:endParaRPr lang="pt-BR" altLang="en-US"/>
          </a:p>
        </p:txBody>
      </p:sp>
      <p:pic>
        <p:nvPicPr>
          <p:cNvPr id="4" name="Imagem 3" descr="Uma imagem contendo desenho&#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27855" y="266700"/>
            <a:ext cx="3336925" cy="22523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1730" y="609600"/>
            <a:ext cx="9906000" cy="1106170"/>
          </a:xfrm>
        </p:spPr>
        <p:txBody>
          <a:bodyPr/>
          <a:p>
            <a:r>
              <a:rPr lang="pt-BR" altLang="en-US"/>
              <a:t>O Dilema em atirar e avaliar</a:t>
            </a:r>
            <a:endParaRPr lang="pt-BR" altLang="en-US"/>
          </a:p>
        </p:txBody>
      </p:sp>
      <p:sp>
        <p:nvSpPr>
          <p:cNvPr id="3" name="Espaço Reservado para Conteúdo 2"/>
          <p:cNvSpPr>
            <a:spLocks noGrp="1"/>
          </p:cNvSpPr>
          <p:nvPr>
            <p:ph idx="1"/>
          </p:nvPr>
        </p:nvSpPr>
        <p:spPr>
          <a:xfrm>
            <a:off x="1141730" y="1819910"/>
            <a:ext cx="9906000" cy="4573905"/>
          </a:xfrm>
        </p:spPr>
        <p:txBody>
          <a:bodyPr>
            <a:normAutofit lnSpcReduction="20000"/>
          </a:bodyPr>
          <a:p>
            <a:r>
              <a:rPr lang="pt-BR" altLang="en-US"/>
              <a:t>O estudo esta dividido em duas fases: A decisão ou reação de começar a atirar e a decisão ou reação de parar de atirar.</a:t>
            </a:r>
            <a:endParaRPr lang="pt-BR" altLang="en-US"/>
          </a:p>
          <a:p>
            <a:r>
              <a:rPr lang="pt-BR" altLang="en-US"/>
              <a:t>antigamente ensinavam a dar 1 tiro e avaliar, 2 tiros e avaliar ou 3 tiros e avaliar. desde os anos 80 os treinos mudaram para atirar e avaliar simultaneamente.</a:t>
            </a:r>
            <a:endParaRPr lang="pt-BR" altLang="en-US"/>
          </a:p>
          <a:p>
            <a:r>
              <a:rPr lang="pt-BR" altLang="en-US"/>
              <a:t>isso começou com os estudos de casos, em especial do fbi/miami, aonde viram que parar de atirar para avaliar gera uma janela de oportunidade para o “Bad Guy” atirar no policial. (Lewinski, 2000).</a:t>
            </a:r>
            <a:endParaRPr lang="pt-BR" altLang="en-US"/>
          </a:p>
          <a:p>
            <a:r>
              <a:rPr lang="pt-BR" altLang="en-US"/>
              <a:t>Estudos mostram que um atirador destreinado consegue dar pelo menos 3 disparos em 1.5 segundos. (Lewinski, 2007).</a:t>
            </a:r>
            <a:endParaRPr lang="pt-BR" altLang="en-US"/>
          </a:p>
          <a:p>
            <a:endParaRPr lang="pt-BR"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Conteúdo 2"/>
          <p:cNvSpPr>
            <a:spLocks noGrp="1"/>
          </p:cNvSpPr>
          <p:nvPr>
            <p:ph idx="1"/>
          </p:nvPr>
        </p:nvSpPr>
        <p:spPr>
          <a:xfrm>
            <a:off x="1141730" y="1721485"/>
            <a:ext cx="9906000" cy="4476115"/>
          </a:xfrm>
        </p:spPr>
        <p:txBody>
          <a:bodyPr>
            <a:normAutofit/>
          </a:bodyPr>
          <a:p>
            <a:r>
              <a:rPr lang="pt-BR" altLang="en-US">
                <a:sym typeface="+mn-ea"/>
              </a:rPr>
              <a:t>O tempo entre perceber qualquer alteração na ameaça e conseguir mudar seu comportamento em resposta a essa ameaça poderia teoricamente levar um segundo a um segundo e meio em um encontro dinâmico, "mundo real", com risco de vida. Somente esse processo pode gerar mais três a seis disparos depois que a ameaça cessou - principalmente se o oficial estava atirando o mais rápido possível, estava focado em atirar para salvar sua própria vida. Claro, quanto mais um oficial está diretamente focado na ameaça, mais rapidamente uma mudança pode ser identificada e o oficial pode parar de atirar.</a:t>
            </a:r>
            <a:endParaRPr lang="pt-BR" altLang="en-US"/>
          </a:p>
          <a:p>
            <a:r>
              <a:rPr lang="pt-BR" altLang="en-US"/>
              <a:t>Os policiais iniciam e param o tiroteio com base em vários fatores, incluindo seu ângulo visual sobre o incidente e sua capacidade de perceber a ameaça, suas capacidades de atenção e reação, suas habilidades com armas e seu comportamento psicomotor (tempo de movimento).</a:t>
            </a:r>
            <a:endParaRPr lang="pt-BR" altLang="en-US"/>
          </a:p>
        </p:txBody>
      </p:sp>
      <p:sp>
        <p:nvSpPr>
          <p:cNvPr id="5" name="Título 4"/>
          <p:cNvSpPr>
            <a:spLocks noGrp="1"/>
          </p:cNvSpPr>
          <p:nvPr>
            <p:ph type="title"/>
          </p:nvPr>
        </p:nvSpPr>
        <p:spPr>
          <a:xfrm>
            <a:off x="1141730" y="609600"/>
            <a:ext cx="9906000" cy="960120"/>
          </a:xfrm>
        </p:spPr>
        <p:txBody>
          <a:bodyPr/>
          <a:p>
            <a:r>
              <a:rPr lang="pt-BR" altLang="en-US"/>
              <a:t>conclusões</a:t>
            </a:r>
            <a:endParaRPr lang="pt-BR"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1730" y="2386330"/>
            <a:ext cx="9906000" cy="699770"/>
          </a:xfrm>
        </p:spPr>
        <p:txBody>
          <a:bodyPr/>
          <a:p>
            <a:r>
              <a:rPr lang="pt-BR" altLang="en-US"/>
              <a:t>refêrencia nacional e origem do estudo.</a:t>
            </a:r>
            <a:endParaRPr lang="pt-BR" altLang="en-US"/>
          </a:p>
        </p:txBody>
      </p:sp>
      <p:sp>
        <p:nvSpPr>
          <p:cNvPr id="3" name="Espaço Reservado para Conteúdo 2"/>
          <p:cNvSpPr>
            <a:spLocks noGrp="1"/>
          </p:cNvSpPr>
          <p:nvPr>
            <p:ph idx="1"/>
          </p:nvPr>
        </p:nvSpPr>
        <p:spPr>
          <a:xfrm>
            <a:off x="1141730" y="2960370"/>
            <a:ext cx="9906000" cy="2830830"/>
          </a:xfrm>
        </p:spPr>
        <p:txBody>
          <a:bodyPr/>
          <a:p>
            <a:r>
              <a:rPr lang="pt-BR" altLang="en-US"/>
              <a:t>livro “armas de fogo e legítima defesa - a desconstrução de oito mitos”</a:t>
            </a:r>
            <a:endParaRPr lang="pt-BR" altLang="en-US"/>
          </a:p>
          <a:p>
            <a:r>
              <a:rPr lang="pt-BR" altLang="en-US"/>
              <a:t>desconstrução dos mitos :</a:t>
            </a:r>
            <a:endParaRPr lang="pt-BR" altLang="en-US"/>
          </a:p>
          <a:p>
            <a:pPr lvl="1"/>
            <a:r>
              <a:rPr lang="pt-BR" altLang="en-US"/>
              <a:t>mito 6 - “tiro nas costas e tiro pelas costas”. uma pessoa leva 0,310 segundos para girar o tronco 90º e 0,676 segundos para girar 180º.</a:t>
            </a:r>
            <a:endParaRPr lang="pt-BR" altLang="en-US"/>
          </a:p>
          <a:p>
            <a:pPr lvl="1"/>
            <a:r>
              <a:rPr lang="pt-BR" altLang="en-US"/>
              <a:t>mito 7 - “Foi excesso”. Excesso de legítima defesa. (tempo de percepção de mudança de ameaça)</a:t>
            </a:r>
            <a:endParaRPr lang="pt-BR" altLang="en-US"/>
          </a:p>
        </p:txBody>
      </p:sp>
      <p:pic>
        <p:nvPicPr>
          <p:cNvPr id="4" name="Imagem 3" descr="Uma imagem contendo desenho&#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33595" y="412115"/>
            <a:ext cx="2924810" cy="19742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nshot Wounds: Practical Aspects of Firearms, Ballistics, and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933" y="1047750"/>
            <a:ext cx="33337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2"/>
          <a:stretch>
            <a:fillRect/>
          </a:stretch>
        </p:blipFill>
        <p:spPr>
          <a:xfrm>
            <a:off x="4424362" y="1052512"/>
            <a:ext cx="3343275" cy="4752975"/>
          </a:xfrm>
          <a:prstGeom prst="rect">
            <a:avLst/>
          </a:prstGeom>
        </p:spPr>
      </p:pic>
      <p:pic>
        <p:nvPicPr>
          <p:cNvPr id="1030" name="Picture 6" descr="Armas de Fogo e Legítima Defesa: Allan Antunes Marinho Leandr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238" y="1052512"/>
            <a:ext cx="3181350"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desenho&#10;&#10;Descrição gerada automaticament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0371" y="1994452"/>
            <a:ext cx="5075993" cy="3425688"/>
          </a:xfrm>
          <a:prstGeom prst="rect">
            <a:avLst/>
          </a:prstGeom>
        </p:spPr>
      </p:pic>
      <p:pic>
        <p:nvPicPr>
          <p:cNvPr id="4" name="Imagem 3" descr="Desenho em preto e branco&#10;&#10;Descrição gerad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582" y="505855"/>
            <a:ext cx="5219047" cy="5422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ítulo 1"/>
          <p:cNvSpPr>
            <a:spLocks noGrp="1"/>
          </p:cNvSpPr>
          <p:nvPr/>
        </p:nvSpPr>
        <p:spPr>
          <a:xfrm>
            <a:off x="1141730" y="609600"/>
            <a:ext cx="9906000" cy="110617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en-US"/>
              <a:t>O Dilema em atirar e avaliar</a:t>
            </a:r>
            <a:endParaRPr lang="pt-BR" altLang="en-US"/>
          </a:p>
        </p:txBody>
      </p:sp>
      <p:sp>
        <p:nvSpPr>
          <p:cNvPr id="5" name="Espaço Reservado para Conteúdo 4"/>
          <p:cNvSpPr>
            <a:spLocks noGrp="1"/>
          </p:cNvSpPr>
          <p:nvPr>
            <p:ph idx="1"/>
          </p:nvPr>
        </p:nvSpPr>
        <p:spPr>
          <a:xfrm>
            <a:off x="1141730" y="1819910"/>
            <a:ext cx="9906000" cy="4573905"/>
          </a:xfrm>
        </p:spPr>
        <p:txBody>
          <a:bodyPr>
            <a:normAutofit fontScale="90000"/>
          </a:bodyPr>
          <a:p>
            <a:pPr marL="0" indent="0">
              <a:buNone/>
            </a:pPr>
            <a:endParaRPr lang="pt-BR" altLang="en-US"/>
          </a:p>
          <a:p>
            <a:r>
              <a:rPr lang="pt-BR" altLang="en-US"/>
              <a:t>portanto, a maneira mais segura para o policial é atirar e continuar atirando até a ameaça cessar.</a:t>
            </a:r>
            <a:endParaRPr lang="pt-BR" altLang="en-US"/>
          </a:p>
          <a:p>
            <a:r>
              <a:rPr lang="pt-BR" altLang="en-US"/>
              <a:t>o problema é que ao passo que a técnica de atirar e avaliar ajuda o policial a sobreviver ao confronto, ela também permite uma má interpretação das motivações e competencias do policial.</a:t>
            </a:r>
            <a:endParaRPr lang="pt-BR" altLang="en-US"/>
          </a:p>
          <a:p>
            <a:r>
              <a:rPr lang="pt-BR" altLang="en-US"/>
              <a:t>é evidenciado quando diferentes policiais efetuam diferentes numeros de disparos em um mesmo confronto. isso se torna claro quando policiais de um mesmo departamento e com o mesmo treinamento iniciam e cessam os disparos em momentos disferentes em um confronto.</a:t>
            </a:r>
            <a:endParaRPr lang="pt-BR" altLang="en-US"/>
          </a:p>
          <a:p>
            <a:r>
              <a:rPr lang="pt-BR" altLang="en-US"/>
              <a:t>a causa são as percepçõese as reações individuais de uma ameaça, e da cessação da ameaça. e isso não está ligado ao treinamento do departamento, mas surgem dos fatores humanos que um policial traz e encontra nesses confrontos.</a:t>
            </a:r>
            <a:endParaRPr lang="pt-BR" altLang="en-US"/>
          </a:p>
          <a:p>
            <a:endParaRPr lang="pt-BR" altLang="en-US"/>
          </a:p>
          <a:p>
            <a:endParaRPr lang="pt-BR"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2683" y="2560955"/>
            <a:ext cx="9905998" cy="1905000"/>
          </a:xfrm>
        </p:spPr>
        <p:txBody>
          <a:bodyPr/>
          <a:p>
            <a:r>
              <a:rPr lang="pt-BR" altLang="en-US"/>
              <a:t>The Results of FSRC’s Research on understanding the Time to Stop Shooting</a:t>
            </a:r>
            <a:endParaRPr lang="pt-BR" altLang="en-US"/>
          </a:p>
        </p:txBody>
      </p:sp>
      <p:sp>
        <p:nvSpPr>
          <p:cNvPr id="4" name="Título 1"/>
          <p:cNvSpPr>
            <a:spLocks noGrp="1"/>
          </p:cNvSpPr>
          <p:nvPr/>
        </p:nvSpPr>
        <p:spPr>
          <a:xfrm>
            <a:off x="1142683" y="4289425"/>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ltLang="en-US"/>
              <a:t>Os resultados da pesquisa da FSRC sobre a compreensão do momento de parar de atirar</a:t>
            </a:r>
            <a:endParaRPr lang="pt-BR" altLang="en-US"/>
          </a:p>
        </p:txBody>
      </p:sp>
      <p:pic>
        <p:nvPicPr>
          <p:cNvPr id="5" name="Espaço Reservado para Conteúdo 4" descr="Uma imagem contendo desenho&#10;&#10;Descrição gerada automaticamente"/>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490720" y="609600"/>
            <a:ext cx="2891155" cy="1951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1730" y="609600"/>
            <a:ext cx="9906000" cy="992505"/>
          </a:xfrm>
        </p:spPr>
        <p:txBody>
          <a:bodyPr/>
          <a:p>
            <a:r>
              <a:rPr lang="pt-BR" altLang="en-US"/>
              <a:t>história</a:t>
            </a:r>
            <a:endParaRPr lang="pt-BR" altLang="en-US"/>
          </a:p>
        </p:txBody>
      </p:sp>
      <p:sp>
        <p:nvSpPr>
          <p:cNvPr id="3" name="Espaço Reservado para Conteúdo 2"/>
          <p:cNvSpPr>
            <a:spLocks noGrp="1"/>
          </p:cNvSpPr>
          <p:nvPr>
            <p:ph idx="1"/>
          </p:nvPr>
        </p:nvSpPr>
        <p:spPr>
          <a:xfrm>
            <a:off x="1141730" y="1602105"/>
            <a:ext cx="9906000" cy="4792345"/>
          </a:xfrm>
        </p:spPr>
        <p:txBody>
          <a:bodyPr>
            <a:normAutofit fontScale="90000"/>
          </a:bodyPr>
          <a:p>
            <a:r>
              <a:rPr lang="pt-BR" altLang="en-US"/>
              <a:t>Antigamento os fatores elencados como os que faziam o policial parar de atirar eram emocionais, como por exemplo “ele esta emocionalmente fora de controle”, “preconceito ou odio”, “sadismo ou maldade”, treinmento ruim ou má orientação”.</a:t>
            </a:r>
            <a:endParaRPr lang="pt-BR" altLang="en-US"/>
          </a:p>
          <a:p>
            <a:r>
              <a:rPr lang="pt-BR" altLang="en-US"/>
              <a:t>então a “The Force Science Research Center” (FSRC) iniciou um estudo juntamente com outras universidades para esclarecer porque o policial não consegue parar de atirar imediatamente.</a:t>
            </a:r>
            <a:endParaRPr lang="pt-BR" altLang="en-US"/>
          </a:p>
          <a:p>
            <a:r>
              <a:rPr lang="pt-BR" altLang="en-US"/>
              <a:t>esse estudo se baseou em 3 componentes principais: </a:t>
            </a:r>
            <a:br>
              <a:rPr lang="pt-BR" altLang="en-US"/>
            </a:br>
            <a:r>
              <a:rPr lang="pt-BR" altLang="en-US"/>
              <a:t> (1) that stop and go processes in the brain seem to operate independently of each other (Logan &amp; Cowan, 1984, pp. 308-313)</a:t>
            </a:r>
            <a:br>
              <a:rPr lang="pt-BR" altLang="en-US"/>
            </a:br>
            <a:r>
              <a:rPr lang="pt-BR" altLang="en-US"/>
              <a:t>(2) the longer the delay between the onset of the go stimulus and the onset of the stop stimulus, the harder it is to stop (p. 297)</a:t>
            </a:r>
            <a:br>
              <a:rPr lang="pt-BR" altLang="en-US"/>
            </a:br>
            <a:r>
              <a:rPr lang="pt-BR" altLang="en-US"/>
              <a:t> (3) when you are asked to respond to more than one stimulus at a time, the reaction time to the second stimulus will be slower than if they both had been independently presented (Johnson &amp; Proctor, 2004, p. 178).</a:t>
            </a:r>
            <a:endParaRPr lang="pt-B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ítulo 3"/>
          <p:cNvSpPr>
            <a:spLocks noGrp="1"/>
          </p:cNvSpPr>
          <p:nvPr>
            <p:ph type="title"/>
          </p:nvPr>
        </p:nvSpPr>
        <p:spPr>
          <a:xfrm>
            <a:off x="1141730" y="609600"/>
            <a:ext cx="9906000" cy="992505"/>
          </a:xfrm>
        </p:spPr>
        <p:txBody>
          <a:bodyPr/>
          <a:p>
            <a:r>
              <a:rPr lang="pt-BR" altLang="en-US"/>
              <a:t>história</a:t>
            </a:r>
            <a:endParaRPr lang="pt-BR" altLang="en-US"/>
          </a:p>
        </p:txBody>
      </p:sp>
      <p:sp>
        <p:nvSpPr>
          <p:cNvPr id="5" name="Espaço Reservado para Conteúdo 4"/>
          <p:cNvSpPr>
            <a:spLocks noGrp="1"/>
          </p:cNvSpPr>
          <p:nvPr>
            <p:ph idx="1"/>
          </p:nvPr>
        </p:nvSpPr>
        <p:spPr>
          <a:xfrm>
            <a:off x="1141730" y="1602105"/>
            <a:ext cx="9906000" cy="4792345"/>
          </a:xfrm>
        </p:spPr>
        <p:txBody>
          <a:bodyPr>
            <a:normAutofit/>
          </a:bodyPr>
          <a:p>
            <a:r>
              <a:rPr lang="pt-BR" altLang="en-US"/>
              <a:t>A pessoa que está atirando e analisando vai ter uma maior concentração em um aspecto perante o outro.</a:t>
            </a:r>
            <a:endParaRPr lang="pt-BR" altLang="en-US"/>
          </a:p>
          <a:p>
            <a:r>
              <a:rPr lang="pt-BR" altLang="en-US"/>
              <a:t>o que está sobre menor concentração vai ter uma menor percepção as mudanças.</a:t>
            </a:r>
            <a:endParaRPr lang="pt-BR" altLang="en-US"/>
          </a:p>
          <a:p>
            <a:r>
              <a:rPr lang="pt-BR" altLang="en-US"/>
              <a:t>quando ao policial está atirando porque sentiu a sua vida ameaçada vai focar mais em acertar o alvo.</a:t>
            </a:r>
            <a:endParaRPr lang="pt-B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Conteúdo 2"/>
          <p:cNvSpPr>
            <a:spLocks noGrp="1"/>
          </p:cNvSpPr>
          <p:nvPr>
            <p:ph idx="1"/>
          </p:nvPr>
        </p:nvSpPr>
        <p:spPr>
          <a:xfrm>
            <a:off x="1141730" y="1835785"/>
            <a:ext cx="9906000" cy="4378960"/>
          </a:xfrm>
        </p:spPr>
        <p:txBody>
          <a:bodyPr>
            <a:normAutofit lnSpcReduction="10000"/>
          </a:bodyPr>
          <a:p>
            <a:r>
              <a:rPr lang="pt-BR" altLang="en-US"/>
              <a:t> “stop signal paradigm” (Logan &amp; Cowan, 1984, p. 296)</a:t>
            </a:r>
            <a:endParaRPr lang="pt-BR" altLang="en-US"/>
          </a:p>
          <a:p>
            <a:r>
              <a:rPr lang="pt-BR" altLang="en-US"/>
              <a:t>esse estudo mostrou que a maioria das pessoas leva 0,20 segundos para parar uma ação que inicou, esse tempo implica reação inicial e o movimento motor.</a:t>
            </a:r>
            <a:endParaRPr lang="pt-BR" altLang="en-US"/>
          </a:p>
          <a:p>
            <a:r>
              <a:rPr lang="pt-BR" altLang="en-US"/>
              <a:t>no entanto Green (2000) achou algo muito diferente. fez um estudo baseado no tempo de reação das pessoas em frear o carro.</a:t>
            </a:r>
            <a:endParaRPr lang="pt-BR" altLang="en-US"/>
          </a:p>
          <a:p>
            <a:r>
              <a:rPr lang="pt-BR" altLang="en-US"/>
              <a:t>quando esperam a ação demoram em torno de 0.70 a 0.75 segundos, porém quando não esperam o tempo pode levar de 1.5 segundos a mais. (pp. 206, 209)</a:t>
            </a:r>
            <a:endParaRPr lang="pt-BR" altLang="en-US"/>
          </a:p>
          <a:p>
            <a:r>
              <a:rPr lang="pt-BR" altLang="en-US"/>
              <a:t>ou seja, pode levar de 0.20 ou 0.70 a 1.5 segundos.</a:t>
            </a:r>
            <a:endParaRPr lang="pt-BR" altLang="en-US"/>
          </a:p>
          <a:p>
            <a:r>
              <a:rPr lang="pt-BR" altLang="en-US"/>
              <a:t>sendo que isso pode aumentar conforme o nivel de estimulos e decisões a serem feitas, Damon, Stoudt, and McFarland (1966) descobriram que quando um sujeito tomou uma decisão envolvendo apenas uma escolha, a reação fica em 0.20 segundos, sendo aumentada em 0,05 segundos a cada opção adicionada.</a:t>
            </a:r>
            <a:endParaRPr lang="pt-BR" altLang="en-US"/>
          </a:p>
        </p:txBody>
      </p:sp>
      <p:sp>
        <p:nvSpPr>
          <p:cNvPr id="4" name="Título 3"/>
          <p:cNvSpPr>
            <a:spLocks noGrp="1"/>
          </p:cNvSpPr>
          <p:nvPr>
            <p:ph type="title"/>
          </p:nvPr>
        </p:nvSpPr>
        <p:spPr>
          <a:xfrm>
            <a:off x="1141730" y="609600"/>
            <a:ext cx="9906000" cy="992505"/>
          </a:xfrm>
        </p:spPr>
        <p:txBody>
          <a:bodyPr/>
          <a:p>
            <a:r>
              <a:rPr lang="pt-BR" altLang="en-US"/>
              <a:t>história</a:t>
            </a:r>
            <a:endParaRPr lang="pt-BR"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1141730" y="609600"/>
            <a:ext cx="9906000" cy="1203960"/>
          </a:xfrm>
        </p:spPr>
        <p:txBody>
          <a:bodyPr/>
          <a:p>
            <a:r>
              <a:rPr lang="pt-BR" altLang="en-US"/>
              <a:t>FSRC’s Research</a:t>
            </a:r>
            <a:endParaRPr lang="pt-BR" altLang="en-US"/>
          </a:p>
        </p:txBody>
      </p:sp>
      <p:sp>
        <p:nvSpPr>
          <p:cNvPr id="3" name="Espaço Reservado para Conteúdo 2"/>
          <p:cNvSpPr>
            <a:spLocks noGrp="1"/>
          </p:cNvSpPr>
          <p:nvPr>
            <p:ph idx="1"/>
          </p:nvPr>
        </p:nvSpPr>
        <p:spPr>
          <a:xfrm>
            <a:off x="1141730" y="1812925"/>
            <a:ext cx="9906000" cy="4336415"/>
          </a:xfrm>
        </p:spPr>
        <p:txBody>
          <a:bodyPr>
            <a:normAutofit lnSpcReduction="10000"/>
          </a:bodyPr>
          <a:p>
            <a:r>
              <a:rPr lang="pt-BR" altLang="en-US"/>
              <a:t>o primeiro experimento foi com uma luz acendendo aonde o policial deveria iniciar o disparo, quando  luz apagava ele tinha que parar de atirar. O policial levava em media 0,25 segundos para regair.</a:t>
            </a:r>
            <a:endParaRPr lang="pt-BR" altLang="en-US"/>
          </a:p>
          <a:p>
            <a:r>
              <a:rPr lang="pt-BR" altLang="en-US"/>
              <a:t>todavia sem estresse e sabendo que a luz iria acender e apagar em algum momento.</a:t>
            </a:r>
            <a:endParaRPr lang="pt-BR" altLang="en-US"/>
          </a:p>
          <a:p>
            <a:r>
              <a:rPr lang="pt-BR" altLang="en-US"/>
              <a:t>Dr. Bill Hudson (Deputy Director of the FSRC and Chairperson of the Computer and Electrical Engineering Department at Minnesota State University, Mankato), fez um teste com equipamento aonde mostrou que uma pessoa leva 0,06 segundos do estimulo mental ao movimento motor de apertar o gatilho. </a:t>
            </a:r>
            <a:endParaRPr lang="pt-BR" altLang="en-US"/>
          </a:p>
          <a:p>
            <a:r>
              <a:rPr lang="pt-BR" altLang="en-US"/>
              <a:t>isso somado ao tempo de reação daria 0,31 segundos. (Lewinski &amp; Hudson, 2003a, p. 27).</a:t>
            </a:r>
            <a:endParaRPr lang="pt-BR" altLang="en-US"/>
          </a:p>
          <a:p>
            <a:r>
              <a:rPr lang="pt-BR" altLang="en-US">
                <a:sym typeface="+mn-ea"/>
              </a:rPr>
              <a:t>Isso seria o menor tempo possível para o policial acionar o gatilho.</a:t>
            </a:r>
            <a:endParaRPr lang="pt-BR"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Conteúdo 2"/>
          <p:cNvSpPr>
            <a:spLocks noGrp="1"/>
          </p:cNvSpPr>
          <p:nvPr>
            <p:ph idx="1"/>
          </p:nvPr>
        </p:nvSpPr>
        <p:spPr>
          <a:xfrm>
            <a:off x="1141730" y="1812925"/>
            <a:ext cx="9906000" cy="4287520"/>
          </a:xfrm>
        </p:spPr>
        <p:txBody>
          <a:bodyPr>
            <a:normAutofit fontScale="80000"/>
          </a:bodyPr>
          <a:p>
            <a:r>
              <a:rPr lang="pt-BR" altLang="en-US"/>
              <a:t>no estudo basico das mudanças de luz chegaram a um tempo de 0,35 segundos (mais rápido) a 0,60 segundos (maioria, 68%). (Lewinski &amp; Hudson, 2003a, p. 28)</a:t>
            </a:r>
            <a:endParaRPr lang="pt-BR" altLang="en-US"/>
          </a:p>
          <a:p>
            <a:r>
              <a:rPr lang="pt-BR" altLang="en-US"/>
              <a:t>Como a média do tempo de acionamento de gatilho está em torno de 0,25 segundos o policial daria um ou dois disparos após o final do estímulo de parada.</a:t>
            </a:r>
            <a:endParaRPr lang="pt-BR" altLang="en-US"/>
          </a:p>
          <a:p>
            <a:r>
              <a:rPr lang="pt-BR" altLang="en-US"/>
              <a:t>vale salientar que no teste ele tinha apenas um estimulo visual da luz, apenas uma decisão a tomar iniciar ou parar os disparos. em um confrotno real o policial terá varias decisões a tomar e vários estímulos visual e auditivos, que aumentarão o tempo de reação.</a:t>
            </a:r>
            <a:endParaRPr lang="pt-BR" altLang="en-US"/>
          </a:p>
          <a:p>
            <a:r>
              <a:rPr lang="pt-BR" altLang="en-US"/>
              <a:t>além do fato de que o foco de visão do policial pode estar hora na ameaça, hora no aparelho de pontaria. o que acelera ou diminui o tempo de percepção da mudança da ameaça.</a:t>
            </a:r>
            <a:endParaRPr lang="pt-BR" altLang="en-US"/>
          </a:p>
          <a:p>
            <a:r>
              <a:rPr lang="pt-BR" altLang="en-US"/>
              <a:t>no experiemto o policial sabia que em algum momento a luz iria apagar, em um confronto ele não sabe seo agressor vai parar de atirar ou só quando morrer.</a:t>
            </a:r>
            <a:endParaRPr lang="pt-BR" altLang="en-US"/>
          </a:p>
          <a:p>
            <a:r>
              <a:rPr lang="pt-BR" altLang="en-US"/>
              <a:t>e por ultimo o medo ou raiva libera adrenalina, que aumentam capacidade motora grossa como correr ou levantar algo pesado, ele tem um valor insignificante ou mesmo efeito prejudicial nas habilidades motoras finas, como o foco no aparelho de pontaria e puxar um gatilho.</a:t>
            </a:r>
            <a:endParaRPr lang="pt-BR" altLang="en-US"/>
          </a:p>
          <a:p>
            <a:endParaRPr lang="pt-BR" altLang="en-US"/>
          </a:p>
        </p:txBody>
      </p:sp>
      <p:sp>
        <p:nvSpPr>
          <p:cNvPr id="4" name="Título 3"/>
          <p:cNvSpPr>
            <a:spLocks noGrp="1"/>
          </p:cNvSpPr>
          <p:nvPr>
            <p:ph type="title"/>
          </p:nvPr>
        </p:nvSpPr>
        <p:spPr>
          <a:xfrm>
            <a:off x="1141730" y="609600"/>
            <a:ext cx="9906000" cy="1203960"/>
          </a:xfrm>
        </p:spPr>
        <p:txBody>
          <a:bodyPr/>
          <a:p>
            <a:r>
              <a:rPr lang="pt-BR" altLang="en-US"/>
              <a:t>FSRC’s Research</a:t>
            </a:r>
            <a:endParaRPr lang="pt-BR"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TM03457485[[fn=Malha]]</Template>
  <TotalTime>0</TotalTime>
  <Words>12583</Words>
  <Application>WPS Presentation</Application>
  <PresentationFormat>Widescreen</PresentationFormat>
  <Paragraphs>147</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SimSun</vt:lpstr>
      <vt:lpstr>Wingdings</vt:lpstr>
      <vt:lpstr>Arial</vt:lpstr>
      <vt:lpstr>Symbol</vt:lpstr>
      <vt:lpstr>Century Gothic</vt:lpstr>
      <vt:lpstr>Microsoft YaHei</vt:lpstr>
      <vt:lpstr/>
      <vt:lpstr>Arial Unicode MS</vt:lpstr>
      <vt:lpstr>Calibri</vt:lpstr>
      <vt:lpstr>Segoe Print</vt:lpstr>
      <vt:lpstr>Malha</vt:lpstr>
      <vt:lpstr>  Balística Terminal </vt:lpstr>
      <vt:lpstr>PowerPoint 演示文稿</vt:lpstr>
      <vt:lpstr>O Dilema em atirar e avaliar</vt:lpstr>
      <vt:lpstr>The Results of FSRC’s Research on understanding the Time to Stop Shooting</vt:lpstr>
      <vt:lpstr>PowerPoint 演示文稿</vt:lpstr>
      <vt:lpstr>história</vt:lpstr>
      <vt:lpstr>história</vt:lpstr>
      <vt:lpstr>PowerPoint 演示文稿</vt:lpstr>
      <vt:lpstr>FSRC’s Research</vt:lpstr>
      <vt:lpstr>PowerPoint 演示文稿</vt:lpstr>
      <vt:lpstr>PowerPoint 演示文稿</vt:lpstr>
      <vt:lpstr>The Role of the Eye in Stopping Shooting  Focus - Foco</vt:lpstr>
      <vt:lpstr>PowerPoint 演示文稿</vt:lpstr>
      <vt:lpstr>The Role of Attention and Shifts in Attention  o papel da atenção e mudança de atenção</vt:lpstr>
      <vt:lpstr>PowerPoint 演示文稿</vt:lpstr>
      <vt:lpstr>PowerPoint 演示文稿</vt:lpstr>
      <vt:lpstr>PowerPoint 演示文稿</vt:lpstr>
      <vt:lpstr>PowerPoint 演示文稿</vt:lpstr>
      <vt:lpstr>PowerPoint 演示文稿</vt:lpstr>
      <vt:lpstr>conclusões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Effects of Physiological Arousal Following Acute Stress on Police Officer Performance in a Simulated Critical Incident</dc:title>
  <dc:creator>Lucas Silveira</dc:creator>
  <cp:lastModifiedBy>rodri</cp:lastModifiedBy>
  <cp:revision>38</cp:revision>
  <dcterms:created xsi:type="dcterms:W3CDTF">2020-03-08T21:23:00Z</dcterms:created>
  <dcterms:modified xsi:type="dcterms:W3CDTF">2020-05-13T20:49:23Z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1046-11.2.0.9327</vt:lpwstr>
  </property>
</Properties>
</file>