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9" r:id="rId4"/>
    <p:sldId id="312" r:id="rId5"/>
    <p:sldId id="290" r:id="rId6"/>
    <p:sldId id="313" r:id="rId7"/>
    <p:sldId id="316" r:id="rId8"/>
    <p:sldId id="317" r:id="rId9"/>
    <p:sldId id="288" r:id="rId10"/>
    <p:sldId id="287" r:id="rId11"/>
    <p:sldId id="318" r:id="rId12"/>
    <p:sldId id="319" r:id="rId13"/>
    <p:sldId id="320" r:id="rId14"/>
    <p:sldId id="321" r:id="rId15"/>
    <p:sldId id="322" r:id="rId16"/>
    <p:sldId id="291" r:id="rId17"/>
    <p:sldId id="295" r:id="rId18"/>
    <p:sldId id="325" r:id="rId19"/>
    <p:sldId id="323" r:id="rId20"/>
    <p:sldId id="324" r:id="rId21"/>
    <p:sldId id="327" r:id="rId22"/>
    <p:sldId id="328" r:id="rId23"/>
    <p:sldId id="297" r:id="rId24"/>
    <p:sldId id="296" r:id="rId25"/>
    <p:sldId id="329" r:id="rId26"/>
    <p:sldId id="330" r:id="rId27"/>
    <p:sldId id="331" r:id="rId28"/>
    <p:sldId id="332" r:id="rId29"/>
    <p:sldId id="333" r:id="rId30"/>
    <p:sldId id="336" r:id="rId31"/>
    <p:sldId id="337" r:id="rId32"/>
    <p:sldId id="338" r:id="rId33"/>
    <p:sldId id="334" r:id="rId34"/>
    <p:sldId id="335" r:id="rId35"/>
    <p:sldId id="339" r:id="rId36"/>
    <p:sldId id="340" r:id="rId37"/>
    <p:sldId id="303" r:id="rId38"/>
    <p:sldId id="27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C2AA40-48BA-4D59-8398-19500EF30DDB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960C2E-C2AF-4EBB-BBF9-9B2A0ED09686}" type="slidenum">
              <a:rPr lang="pt-BR" smtClean="0"/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0"/>
            <a:ext cx="8676222" cy="3684103"/>
          </a:xfrm>
        </p:spPr>
        <p:txBody>
          <a:bodyPr>
            <a:noAutofit/>
          </a:bodyPr>
          <a:lstStyle/>
          <a:p>
            <a:br>
              <a:rPr lang="pt-BR" sz="3200" dirty="0"/>
            </a:br>
            <a:r>
              <a:rPr lang="en-US" sz="3200" dirty="0"/>
              <a:t> </a:t>
            </a:r>
            <a:r>
              <a:rPr lang="pt-BR" altLang="en-US" sz="3200" dirty="0"/>
              <a:t>Nomenclatura das munições</a:t>
            </a:r>
            <a:br>
              <a:rPr lang="pt-BR" altLang="en-US" sz="3200" dirty="0"/>
            </a:br>
            <a:r>
              <a:rPr lang="pt-BR" altLang="en-US" sz="3200" dirty="0"/>
              <a:t>tipos de pontas e propelentes</a:t>
            </a:r>
            <a:endParaRPr lang="pt-BR" altLang="en-US" sz="3200" dirty="0"/>
          </a:p>
        </p:txBody>
      </p:sp>
      <p:pic>
        <p:nvPicPr>
          <p:cNvPr id="5" name="Imagem 4" descr="Uma imagem contendo desenho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92505"/>
          </a:xfrm>
        </p:spPr>
        <p:txBody>
          <a:bodyPr>
            <a:normAutofit fontScale="90000"/>
          </a:bodyPr>
          <a:p>
            <a:r>
              <a:rPr lang="pt-BR" altLang="en-US"/>
              <a:t>calibre nominal x calibre real x calibre projétil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1602105"/>
            <a:ext cx="9906000" cy="4792345"/>
          </a:xfrm>
        </p:spPr>
        <p:txBody>
          <a:bodyPr>
            <a:normAutofit/>
          </a:bodyPr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r>
              <a:rPr lang="pt-BR" altLang="en-US" sz="1200"/>
              <a:t>Fonte: Cartilha de armamento e tiro da polícia Federal (2017)</a:t>
            </a:r>
            <a:endParaRPr lang="pt-BR" altLang="en-US" sz="1200"/>
          </a:p>
        </p:txBody>
      </p:sp>
      <p:graphicFrame>
        <p:nvGraphicFramePr>
          <p:cNvPr id="4" name="Objeto 3"/>
          <p:cNvGraphicFramePr/>
          <p:nvPr/>
        </p:nvGraphicFramePr>
        <p:xfrm>
          <a:off x="3279140" y="1602105"/>
          <a:ext cx="563372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629275" imgH="4352925" progId="Paint.Picture">
                  <p:embed/>
                </p:oleObj>
              </mc:Choice>
              <mc:Fallback>
                <p:oleObj name="" r:id="rId1" imgW="5629275" imgH="4352925" progId="Paint.Picture">
                  <p:embed/>
                  <p:pic>
                    <p:nvPicPr>
                      <p:cNvPr id="0" name="Imagem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9140" y="1602105"/>
                        <a:ext cx="563372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92505"/>
          </a:xfrm>
        </p:spPr>
        <p:txBody>
          <a:bodyPr>
            <a:normAutofit/>
          </a:bodyPr>
          <a:p>
            <a:r>
              <a:rPr lang="pt-BR" altLang="en-US"/>
              <a:t>calibre nominal (9mm parabellum) 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7400" y="1601470"/>
            <a:ext cx="8232775" cy="453072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/>
        </p:nvSpPr>
        <p:spPr>
          <a:xfrm>
            <a:off x="9239250" y="1602740"/>
            <a:ext cx="2847975" cy="452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9mm luger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9mm nato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9mm para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9x19mm </a:t>
            </a:r>
            <a:endParaRPr lang="pt-BR" altLang="en-US" sz="2400"/>
          </a:p>
        </p:txBody>
      </p:sp>
      <p:sp>
        <p:nvSpPr>
          <p:cNvPr id="6" name="Espaço Reservado para Conteúdo 5"/>
          <p:cNvSpPr/>
          <p:nvPr/>
        </p:nvSpPr>
        <p:spPr>
          <a:xfrm>
            <a:off x="1143000" y="6131560"/>
            <a:ext cx="99060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/>
              <a:t>fonte: https://loaddata.com/</a:t>
            </a:r>
            <a:endParaRPr lang="pt-B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92505"/>
          </a:xfrm>
        </p:spPr>
        <p:txBody>
          <a:bodyPr>
            <a:normAutofit/>
          </a:bodyPr>
          <a:p>
            <a:r>
              <a:rPr lang="pt-BR" altLang="en-US"/>
              <a:t>calibre nominal (.380 automatic colt pistol) </a:t>
            </a:r>
            <a:endParaRPr lang="pt-BR" altLang="en-US"/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9239250" y="1602740"/>
            <a:ext cx="2847975" cy="452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9mm curto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9mm short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9mm kurz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9mm Browning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.380 acp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9x17mm </a:t>
            </a:r>
            <a:endParaRPr lang="pt-BR" altLang="en-US" sz="240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685925"/>
            <a:ext cx="8211820" cy="4445635"/>
          </a:xfrm>
          <a:prstGeom prst="rect">
            <a:avLst/>
          </a:prstGeom>
        </p:spPr>
      </p:pic>
      <p:sp>
        <p:nvSpPr>
          <p:cNvPr id="6" name="Espaço Reservado para Conteúdo 5"/>
          <p:cNvSpPr/>
          <p:nvPr>
            <p:ph idx="1"/>
          </p:nvPr>
        </p:nvSpPr>
        <p:spPr>
          <a:xfrm>
            <a:off x="1143000" y="6131560"/>
            <a:ext cx="9906000" cy="638175"/>
          </a:xfrm>
        </p:spPr>
        <p:txBody>
          <a:bodyPr/>
          <a:p>
            <a:r>
              <a:rPr lang="pt-BR" altLang="en-US"/>
              <a:t>fonte: https://loaddata.com/</a:t>
            </a:r>
            <a:endParaRPr lang="pt-B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1199515"/>
          </a:xfrm>
        </p:spPr>
        <p:txBody>
          <a:bodyPr>
            <a:normAutofit/>
          </a:bodyPr>
          <a:p>
            <a:r>
              <a:rPr lang="pt-BR" altLang="en-US"/>
              <a:t>calibre nominal (.38 special) </a:t>
            </a:r>
            <a:endParaRPr lang="pt-BR" altLang="en-US"/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9239250" y="1602740"/>
            <a:ext cx="2847975" cy="452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.38 SPL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.38 S&amp;W Special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9,1x29 mmr </a:t>
            </a:r>
            <a:endParaRPr lang="pt-BR" altLang="en-US" sz="2400"/>
          </a:p>
        </p:txBody>
      </p:sp>
      <p:sp>
        <p:nvSpPr>
          <p:cNvPr id="6" name="Espaço Reservado para Conteúdo 5"/>
          <p:cNvSpPr/>
          <p:nvPr>
            <p:ph sz="half" idx="1"/>
          </p:nvPr>
        </p:nvSpPr>
        <p:spPr>
          <a:xfrm>
            <a:off x="1141730" y="5782310"/>
            <a:ext cx="4876800" cy="902970"/>
          </a:xfrm>
        </p:spPr>
        <p:txBody>
          <a:bodyPr/>
          <a:p>
            <a:r>
              <a:rPr lang="pt-BR" altLang="en-US"/>
              <a:t>fonte: https://loaddata.com/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4335" y="2162175"/>
            <a:ext cx="8677910" cy="29825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1199515"/>
          </a:xfrm>
        </p:spPr>
        <p:txBody>
          <a:bodyPr>
            <a:normAutofit/>
          </a:bodyPr>
          <a:p>
            <a:r>
              <a:rPr lang="pt-BR" altLang="en-US"/>
              <a:t>calibre nominal (.357 magnum) </a:t>
            </a:r>
            <a:endParaRPr lang="pt-BR" altLang="en-US"/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9239250" y="1602740"/>
            <a:ext cx="2847975" cy="452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.357 MAG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.357 S&amp;W MAGNUM</a:t>
            </a: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/>
              <a:t>9x33 mmr </a:t>
            </a:r>
            <a:endParaRPr lang="pt-BR" altLang="en-US" sz="2400"/>
          </a:p>
        </p:txBody>
      </p:sp>
      <p:sp>
        <p:nvSpPr>
          <p:cNvPr id="6" name="Espaço Reservado para Conteúdo 5"/>
          <p:cNvSpPr/>
          <p:nvPr>
            <p:ph sz="half" idx="1"/>
          </p:nvPr>
        </p:nvSpPr>
        <p:spPr>
          <a:xfrm>
            <a:off x="1141730" y="5782310"/>
            <a:ext cx="4876800" cy="902970"/>
          </a:xfrm>
        </p:spPr>
        <p:txBody>
          <a:bodyPr/>
          <a:p>
            <a:r>
              <a:rPr lang="pt-BR" altLang="en-US"/>
              <a:t>fonte: https://loaddata.com/</a:t>
            </a:r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" y="1880235"/>
            <a:ext cx="8242935" cy="3902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600" y="2924175"/>
            <a:ext cx="5131435" cy="2735580"/>
          </a:xfrm>
        </p:spPr>
        <p:txBody>
          <a:bodyPr/>
          <a:p>
            <a:r>
              <a:rPr lang="pt-BR" altLang="en-US"/>
              <a:t>familias de calibres</a:t>
            </a:r>
            <a:endParaRPr lang="pt-BR" altLang="en-US"/>
          </a:p>
        </p:txBody>
      </p:sp>
      <p:pic>
        <p:nvPicPr>
          <p:cNvPr id="5" name="Espaço Reservado para Conteúdo 4" descr="Uma imagem contendo desenho&#10;&#10;Descrição gerada automaticamente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609600"/>
            <a:ext cx="2891155" cy="19513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Imagem 8" descr="all_ammo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88265"/>
            <a:ext cx="12143105" cy="6750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PistolRound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" y="586740"/>
            <a:ext cx="12064365" cy="56851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1203960"/>
          </a:xfrm>
        </p:spPr>
        <p:txBody>
          <a:bodyPr/>
          <a:p>
            <a:r>
              <a:rPr lang="pt-BR" altLang="en-US">
                <a:sym typeface="+mn-ea"/>
              </a:rPr>
              <a:t>Familia de calibres (5 mm / 0.2 pol)</a:t>
            </a:r>
            <a:endParaRPr lang="pt-BR" altLang="en-US">
              <a:sym typeface="+mn-ea"/>
            </a:endParaRPr>
          </a:p>
        </p:txBody>
      </p:sp>
      <p:pic>
        <p:nvPicPr>
          <p:cNvPr id="3" name="Espaço Reservado para Conteúdo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07670" y="2111375"/>
            <a:ext cx="7635240" cy="4027805"/>
          </a:xfrm>
          <a:prstGeom prst="rect">
            <a:avLst/>
          </a:prstGeom>
        </p:spPr>
      </p:pic>
      <p:graphicFrame>
        <p:nvGraphicFramePr>
          <p:cNvPr id="5" name="Espaço Reservado para Conteúdo 4"/>
          <p:cNvGraphicFramePr/>
          <p:nvPr>
            <p:ph sz="half" idx="2"/>
          </p:nvPr>
        </p:nvGraphicFramePr>
        <p:xfrm>
          <a:off x="8256270" y="1884680"/>
          <a:ext cx="3308350" cy="449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2981325" imgH="3686175" progId="Paint.Picture">
                  <p:embed/>
                </p:oleObj>
              </mc:Choice>
              <mc:Fallback>
                <p:oleObj name="" r:id="rId2" imgW="2981325" imgH="3686175" progId="Paint.Picture">
                  <p:embed/>
                  <p:pic>
                    <p:nvPicPr>
                      <p:cNvPr id="0" name="Imagem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56270" y="1884680"/>
                        <a:ext cx="3308350" cy="4493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45135"/>
            <a:ext cx="9906000" cy="861695"/>
          </a:xfrm>
        </p:spPr>
        <p:txBody>
          <a:bodyPr/>
          <a:p>
            <a:r>
              <a:rPr lang="pt-BR" altLang="en-US">
                <a:sym typeface="+mn-ea"/>
              </a:rPr>
              <a:t>Familia de calibres (9 mm)</a:t>
            </a:r>
            <a:endParaRPr lang="pt-BR" altLang="en-US">
              <a:sym typeface="+mn-ea"/>
            </a:endParaRPr>
          </a:p>
        </p:txBody>
      </p:sp>
      <p:pic>
        <p:nvPicPr>
          <p:cNvPr id="4" name="Imagem 3" descr="9mmamm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580" y="1306830"/>
            <a:ext cx="8469630" cy="5351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1106170"/>
          </a:xfrm>
        </p:spPr>
        <p:txBody>
          <a:bodyPr/>
          <a:p>
            <a:r>
              <a:rPr lang="pt-BR" altLang="en-US"/>
              <a:t>sistema métrico x sistema imperial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1819910"/>
            <a:ext cx="9906000" cy="4573905"/>
          </a:xfrm>
        </p:spPr>
        <p:txBody>
          <a:bodyPr>
            <a:normAutofit fontScale="90000"/>
          </a:bodyPr>
          <a:p>
            <a:r>
              <a:rPr lang="pt-BR" altLang="en-US"/>
              <a:t>No passado as unidades utilizadas eram decididas pelos governantes e não necessariamente possuíam uma relação direta e até poderiam mudar de valor com o tempo e entre diferentes regiões de um mesmo país.</a:t>
            </a:r>
            <a:endParaRPr lang="pt-BR" altLang="en-US"/>
          </a:p>
          <a:p>
            <a:r>
              <a:rPr lang="pt-BR" altLang="en-US"/>
              <a:t>Uma das primeiras ferramentas inventadas pelo homem, devido a necessidade da construção de habitações, confeção de vestes e troca de recursos, por exemplo. </a:t>
            </a:r>
            <a:r>
              <a:rPr lang="pt-BR" altLang="en-US" b="1"/>
              <a:t>Para realizar estas medidas, partes do corpo humano e elementos da natureza foram os primeiros instrumentos utilizados.</a:t>
            </a:r>
            <a:r>
              <a:rPr lang="pt-BR" altLang="en-US"/>
              <a:t> Registros históricos da Babilônia e do Egito antigo descrevem a utilização da mão, braço e dedo para medidas de comprimento, e períodos solares e lunares para a medida de tempo. Para medidas de volume de recipientes, o método utilizado era colocar sementes até o recipiente estar cheio e depois contar elas. Para medir massa, eram utilizadas sementes ou pedras como padrão para a balança.</a:t>
            </a:r>
            <a:endParaRPr lang="pt-BR" altLang="en-US"/>
          </a:p>
          <a:p>
            <a:endParaRPr lang="pt-BR" altLang="en-US"/>
          </a:p>
          <a:p>
            <a:r>
              <a:rPr lang="pt-BR" altLang="en-US" sz="1200"/>
              <a:t>Fonte: wikipedia. https://pt.wikipedia.org/wiki/Sistema_de_unidades</a:t>
            </a:r>
            <a:endParaRPr lang="pt-B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802640"/>
          </a:xfrm>
        </p:spPr>
        <p:txBody>
          <a:bodyPr/>
          <a:p>
            <a:r>
              <a:rPr lang="pt-BR" altLang="en-US">
                <a:sym typeface="+mn-ea"/>
              </a:rPr>
              <a:t>Familia de calibres ( 0.45 pol)</a:t>
            </a:r>
            <a:endParaRPr lang="pt-BR" altLang="en-US">
              <a:sym typeface="+mn-ea"/>
            </a:endParaRPr>
          </a:p>
        </p:txBody>
      </p:sp>
      <p:pic>
        <p:nvPicPr>
          <p:cNvPr id="3" name="Espaço Reservado para Conteúdo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49060" y="1866265"/>
            <a:ext cx="5387340" cy="3204210"/>
          </a:xfrm>
          <a:prstGeom prst="rect">
            <a:avLst/>
          </a:prstGeom>
        </p:spPr>
      </p:pic>
      <p:pic>
        <p:nvPicPr>
          <p:cNvPr id="5" name="Imagem 4" descr="64595c187d5e62c9eae4f1c0c70aee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764665"/>
            <a:ext cx="5469255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2735" y="2891155"/>
            <a:ext cx="3667125" cy="2735580"/>
          </a:xfrm>
        </p:spPr>
        <p:txBody>
          <a:bodyPr/>
          <a:p>
            <a:r>
              <a:rPr lang="pt-BR" altLang="en-US"/>
              <a:t>Tipos de pontas</a:t>
            </a:r>
            <a:endParaRPr lang="pt-BR" altLang="en-US"/>
          </a:p>
        </p:txBody>
      </p:sp>
      <p:pic>
        <p:nvPicPr>
          <p:cNvPr id="5" name="Espaço Reservado para Conteúdo 4" descr="Uma imagem contendo desenho&#10;&#10;Descrição gerada automaticamente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609600"/>
            <a:ext cx="2891155" cy="19513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1730" y="346075"/>
            <a:ext cx="9906000" cy="858520"/>
          </a:xfrm>
        </p:spPr>
        <p:txBody>
          <a:bodyPr>
            <a:normAutofit/>
          </a:bodyPr>
          <a:p>
            <a:r>
              <a:rPr lang="pt-BR" altLang="en-US">
                <a:sym typeface="+mn-ea"/>
              </a:rPr>
              <a:t>Tipo de pontas</a:t>
            </a:r>
            <a:endParaRPr lang="pt-BR" altLang="en-US">
              <a:sym typeface="+mn-ea"/>
            </a:endParaRPr>
          </a:p>
        </p:txBody>
      </p:sp>
      <p:pic>
        <p:nvPicPr>
          <p:cNvPr id="2" name="Espaço Reservado para Conteúdo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1395" y="1204595"/>
            <a:ext cx="5638165" cy="5638165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/>
        </p:nvSpPr>
        <p:spPr>
          <a:xfrm>
            <a:off x="330835" y="1476375"/>
            <a:ext cx="5545455" cy="5152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indent="0">
              <a:buNone/>
            </a:pPr>
            <a:r>
              <a:rPr lang="pt-BR" altLang="en-US" b="1">
                <a:sym typeface="+mn-ea"/>
              </a:rPr>
              <a:t>TIPOS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ENCAMISADA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PONTA MACIA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PONTA OCA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altLang="en-US">
              <a:sym typeface="+mn-ea"/>
            </a:endParaRPr>
          </a:p>
          <a:p>
            <a:pPr lvl="1" indent="0">
              <a:buNone/>
            </a:pPr>
            <a:r>
              <a:rPr lang="pt-BR" altLang="en-US">
                <a:sym typeface="+mn-ea"/>
              </a:rPr>
              <a:t>OGIVAS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PONTA DE LANÇA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OGIVAL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PONTA PLANA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SEMI CANTO VIVO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CANTO VIVO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altLang="en-US">
              <a:sym typeface="+mn-ea"/>
            </a:endParaRPr>
          </a:p>
          <a:p>
            <a:pPr lvl="1" indent="0">
              <a:buNone/>
            </a:pPr>
            <a:r>
              <a:rPr lang="pt-BR" altLang="en-US" b="1">
                <a:sym typeface="+mn-ea"/>
              </a:rPr>
              <a:t>BASE PROJÉTIL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RETO</a:t>
            </a:r>
            <a:endParaRPr lang="pt-BR" altLang="en-US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en-US">
                <a:sym typeface="+mn-ea"/>
              </a:rPr>
              <a:t>BOAT TAIL (CAUDA DE BARCO)</a:t>
            </a:r>
            <a:endParaRPr lang="pt-BR" altLang="en-US">
              <a:sym typeface="+mn-ea"/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pt-BR" altLang="en-US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34085"/>
          </a:xfrm>
        </p:spPr>
        <p:txBody>
          <a:bodyPr>
            <a:normAutofit/>
          </a:bodyPr>
          <a:p>
            <a:r>
              <a:rPr lang="pt-BR" altLang="en-US"/>
              <a:t>TIPOS DE PONTA - CBC</a:t>
            </a:r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6260" y="1516380"/>
            <a:ext cx="8150860" cy="51790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530225"/>
            <a:ext cx="9906000" cy="605790"/>
          </a:xfrm>
        </p:spPr>
        <p:txBody>
          <a:bodyPr>
            <a:normAutofit/>
          </a:bodyPr>
          <a:p>
            <a:r>
              <a:rPr lang="pt-BR" altLang="en-US"/>
              <a:t>TIPOS DE PONTA - 9MM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9915" y="1217930"/>
            <a:ext cx="8077835" cy="55168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530225"/>
            <a:ext cx="9906000" cy="605790"/>
          </a:xfrm>
        </p:spPr>
        <p:txBody>
          <a:bodyPr>
            <a:normAutofit/>
          </a:bodyPr>
          <a:p>
            <a:r>
              <a:rPr lang="pt-BR" altLang="en-US"/>
              <a:t>TIPOS DE PONTAS</a:t>
            </a:r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1115" y="1135380"/>
            <a:ext cx="8792845" cy="56749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TIPOS DE PONTAS - OTM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62990" y="1877695"/>
            <a:ext cx="4055745" cy="3913505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2390" y="1560195"/>
            <a:ext cx="6597015" cy="50946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9830" y="2858135"/>
            <a:ext cx="4752340" cy="2735580"/>
          </a:xfrm>
        </p:spPr>
        <p:txBody>
          <a:bodyPr/>
          <a:p>
            <a:pPr algn="ctr"/>
            <a:r>
              <a:rPr lang="pt-BR" altLang="en-US"/>
              <a:t>Tipos de PROPELENTES</a:t>
            </a:r>
            <a:br>
              <a:rPr lang="pt-BR" altLang="en-US"/>
            </a:br>
            <a:r>
              <a:rPr lang="pt-BR" altLang="en-US"/>
              <a:t>(POLVORAS)</a:t>
            </a:r>
            <a:endParaRPr lang="pt-BR" altLang="en-US"/>
          </a:p>
        </p:txBody>
      </p:sp>
      <p:pic>
        <p:nvPicPr>
          <p:cNvPr id="5" name="Espaço Reservado para Conteúdo 4" descr="Uma imagem contendo desenho&#10;&#10;Descrição gerada automaticamente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609600"/>
            <a:ext cx="2891155" cy="19513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TIPOS DE PROPELENTES (PÓLVORA)</a:t>
            </a:r>
            <a:endParaRPr lang="pt-BR" altLang="en-US"/>
          </a:p>
        </p:txBody>
      </p:sp>
      <p:sp>
        <p:nvSpPr>
          <p:cNvPr id="5" name="Espaço Reservado para Conteúdo 4"/>
          <p:cNvSpPr/>
          <p:nvPr>
            <p:ph sz="half" idx="2"/>
          </p:nvPr>
        </p:nvSpPr>
        <p:spPr>
          <a:xfrm>
            <a:off x="1141730" y="1561465"/>
            <a:ext cx="9905365" cy="4229735"/>
          </a:xfrm>
        </p:spPr>
        <p:txBody>
          <a:bodyPr/>
          <a:p>
            <a:r>
              <a:rPr lang="pt-BR" altLang="en-US"/>
              <a:t>Existem dois tipos de pólvora: pólvora negra e pólvora sem fumaça (o termo não é muito exato pois deveria ser "com pouca fumaça"). A maioria dos cartuchos modernos utiliza a pólvora "sem fumaça". Enquanto a pólvora negra é classificada como explosivo, a moderna pólvora "sem fumaça" meramente queima rapidamente.</a:t>
            </a:r>
            <a:endParaRPr lang="pt-BR" altLang="en-US"/>
          </a:p>
          <a:p>
            <a:r>
              <a:rPr lang="pt-BR" altLang="en-US"/>
              <a:t>A pólvora queima produzindo uma onda de deflagração subsônica, ao contrário dos altos explosivos que geram uma onda de detonação supersônica. Isso reduz o pico de pressão na arma, mas também a torna menos capacitada a destruir rochas ou fortificações.</a:t>
            </a:r>
            <a:endParaRPr lang="pt-B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PÓLVORA NEGRA</a:t>
            </a:r>
            <a:endParaRPr lang="pt-BR" altLang="en-US"/>
          </a:p>
        </p:txBody>
      </p:sp>
      <p:sp>
        <p:nvSpPr>
          <p:cNvPr id="5" name="Espaço Reservado para Conteúdo 4"/>
          <p:cNvSpPr/>
          <p:nvPr>
            <p:ph sz="half" idx="2"/>
          </p:nvPr>
        </p:nvSpPr>
        <p:spPr>
          <a:xfrm>
            <a:off x="1141730" y="1561465"/>
            <a:ext cx="9905365" cy="470662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pt-BR" altLang="en-US"/>
              <a:t>A pólvora negra é composta de ingredientes granulares:</a:t>
            </a:r>
            <a:endParaRPr lang="pt-BR" altLang="en-US"/>
          </a:p>
          <a:p>
            <a:r>
              <a:rPr lang="pt-BR" altLang="en-US"/>
              <a:t>Enxofre (S),</a:t>
            </a:r>
            <a:endParaRPr lang="pt-BR" altLang="en-US"/>
          </a:p>
          <a:p>
            <a:r>
              <a:rPr lang="pt-BR" altLang="en-US"/>
              <a:t>Carvão vegetal (provê o carbono) e</a:t>
            </a:r>
            <a:endParaRPr lang="pt-BR" altLang="en-US"/>
          </a:p>
          <a:p>
            <a:r>
              <a:rPr lang="pt-BR" altLang="en-US"/>
              <a:t>Nitrato de potássio (salitre - KNO3, que provê o oxigênio)</a:t>
            </a:r>
            <a:endParaRPr lang="pt-BR" altLang="en-US"/>
          </a:p>
          <a:p>
            <a:endParaRPr lang="pt-BR" altLang="en-US"/>
          </a:p>
          <a:p>
            <a:pPr marL="0" indent="0">
              <a:buNone/>
            </a:pPr>
            <a:r>
              <a:rPr lang="pt-BR" altLang="en-US"/>
              <a:t>A proporção ótima para a pólvora é:</a:t>
            </a:r>
            <a:endParaRPr lang="pt-BR" altLang="en-US"/>
          </a:p>
          <a:p>
            <a:r>
              <a:rPr lang="pt-BR" altLang="en-US"/>
              <a:t>salitre 74,64%, enxofre 11,64% e carvão vegetal 13,50%.</a:t>
            </a:r>
            <a:endParaRPr lang="pt-BR" altLang="en-US"/>
          </a:p>
          <a:p>
            <a:endParaRPr lang="pt-BR" altLang="en-US"/>
          </a:p>
          <a:p>
            <a:pPr marL="0" indent="0">
              <a:buNone/>
            </a:pPr>
            <a:r>
              <a:rPr lang="pt-BR" altLang="en-US"/>
              <a:t>A proporção básica de seus elementos constituintes é:</a:t>
            </a:r>
            <a:endParaRPr lang="pt-BR" altLang="en-US"/>
          </a:p>
          <a:p>
            <a:r>
              <a:rPr lang="pt-BR" altLang="en-US"/>
              <a:t>2 partes de enxofre: 3 partes de carvão vegetal: 15 partes de salitr</a:t>
            </a:r>
            <a:r>
              <a:rPr lang="pt-BR" altLang="en-US"/>
              <a:t>e</a:t>
            </a:r>
            <a:endParaRPr lang="pt-B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1106170"/>
          </a:xfrm>
        </p:spPr>
        <p:txBody>
          <a:bodyPr/>
          <a:p>
            <a:r>
              <a:rPr lang="pt-BR" altLang="en-US"/>
              <a:t>sistema imperial (unidade inglesa)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1819910"/>
            <a:ext cx="9906000" cy="4573905"/>
          </a:xfrm>
        </p:spPr>
        <p:txBody>
          <a:bodyPr>
            <a:normAutofit lnSpcReduction="20000"/>
          </a:bodyPr>
          <a:p>
            <a:r>
              <a:rPr lang="pt-BR" altLang="en-US"/>
              <a:t>Unidade inglesa ou medida imperial é a denominação dada a várias unidades de medida historicamente usadas no Reino Unido até 1824, ano em que o Weights and Measures Act padronizou o sistema imperial britânico de medidas, mantendo a maioria dos nomes das unidades mas alterando algumas das suas definições. </a:t>
            </a:r>
            <a:endParaRPr lang="pt-BR" altLang="en-US"/>
          </a:p>
          <a:p>
            <a:r>
              <a:rPr lang="pt-BR" altLang="en-US"/>
              <a:t>Vários padrões sob o nome comum de "unidades inglesas" foram utilizados em diferentes épocas, em lugares diferentes e para coisas diferentes. Antes da Batalha de Hastings em 1066, o sistema anglo-saxão de medidas era baseado em unidades de barleycorn (grãos de cevada) e gyrd (vara). Este sistema, presumivelmente, tinha origens germânicas.</a:t>
            </a:r>
            <a:endParaRPr lang="pt-BR" altLang="en-US" b="1"/>
          </a:p>
          <a:p>
            <a:r>
              <a:rPr lang="pt-BR" altLang="en-US" b="1"/>
              <a:t>o  grão (grain) é uma unidade de medida de massa equivalente a um sétimo do milésimo (1/7 000) da Libra e equivale a aproximadamente 64,8 miligramas ou 0,0648 gramas.</a:t>
            </a:r>
            <a:endParaRPr lang="pt-BR" altLang="en-US" b="1"/>
          </a:p>
          <a:p>
            <a:r>
              <a:rPr lang="pt-BR" altLang="en-US" b="1"/>
              <a:t>Os únicos países do mundo que ainda adotam este sistema são Libéria, Myanmar, Inglaterra e Estados Unidos. A Colômbia utiliza este tipo de medida somente para volumes. </a:t>
            </a:r>
            <a:endParaRPr lang="pt-BR" altLang="en-US"/>
          </a:p>
          <a:p>
            <a:r>
              <a:rPr lang="pt-BR" altLang="en-US" sz="1200"/>
              <a:t>Fonte: wikipedia. https://pt.wikipedia.org/wiki/Unidade_inglesa</a:t>
            </a:r>
            <a:endParaRPr lang="pt-B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PÓLVORA SEM FUMAÇA</a:t>
            </a:r>
            <a:endParaRPr lang="pt-BR" altLang="en-US"/>
          </a:p>
        </p:txBody>
      </p:sp>
      <p:sp>
        <p:nvSpPr>
          <p:cNvPr id="5" name="Espaço Reservado para Conteúdo 4"/>
          <p:cNvSpPr/>
          <p:nvPr>
            <p:ph sz="half" idx="2"/>
          </p:nvPr>
        </p:nvSpPr>
        <p:spPr>
          <a:xfrm>
            <a:off x="1141730" y="1561465"/>
            <a:ext cx="9905365" cy="4706620"/>
          </a:xfrm>
        </p:spPr>
        <p:txBody>
          <a:bodyPr>
            <a:normAutofit/>
          </a:bodyPr>
          <a:p>
            <a:r>
              <a:rPr lang="pt-BR" altLang="en-US"/>
              <a:t>é o nome dado a um número de propelentes usados em armas de fogo e artilharia as quais produzem pouca fumaça quando queimadas, diferentemente da antiga pólvora negra a qual substituíram.</a:t>
            </a:r>
            <a:endParaRPr lang="pt-BR" altLang="en-US"/>
          </a:p>
          <a:p>
            <a:r>
              <a:rPr lang="pt-BR" altLang="en-US"/>
              <a:t>Elas são classificadas como pólvoras de base única, base dupla ou base tripla.</a:t>
            </a:r>
            <a:endParaRPr lang="pt-BR" altLang="en-US"/>
          </a:p>
          <a:p>
            <a:r>
              <a:rPr lang="pt-BR" altLang="en-US"/>
              <a:t>Pólvora sem fumaça consiste de nitrocelulose (pólvoras de base simples), frequentemente combinada com a até 50 por cento de nitroglicerina (pólvoras de base dupla), e algumas vezes nitroglicerina e nitroguanidina (base tripla), conformada em pequenas esferas ou extrudadas em cilindros ou flocos usando-se solventes como éter.</a:t>
            </a:r>
            <a:endParaRPr lang="pt-BR" altLang="en-US"/>
          </a:p>
          <a:p>
            <a:r>
              <a:rPr lang="pt-BR" altLang="en-US"/>
              <a:t>Propelentes de base dupla são comuns em munição armas de fogo. Propelentes de base tripla são mais comuns para munição de peças de artilharia.</a:t>
            </a:r>
            <a:endParaRPr lang="pt-BR" altLang="en-US"/>
          </a:p>
          <a:p>
            <a:endParaRPr lang="pt-BR" altLang="en-US"/>
          </a:p>
          <a:p>
            <a:pPr marL="0" indent="0">
              <a:buNone/>
            </a:pPr>
            <a:r>
              <a:rPr lang="pt-BR" altLang="en-US" sz="1400"/>
              <a:t>fonte: wikipédia https://pt.wikipedia.org/wiki/P%C3%B3lvora</a:t>
            </a:r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PÓLVORA SEM FUMAÇA</a:t>
            </a:r>
            <a:endParaRPr lang="pt-BR" altLang="en-US"/>
          </a:p>
        </p:txBody>
      </p:sp>
      <p:sp>
        <p:nvSpPr>
          <p:cNvPr id="5" name="Espaço Reservado para Conteúdo 4"/>
          <p:cNvSpPr/>
          <p:nvPr>
            <p:ph sz="half" idx="2"/>
          </p:nvPr>
        </p:nvSpPr>
        <p:spPr>
          <a:xfrm>
            <a:off x="1141730" y="1561465"/>
            <a:ext cx="9905365" cy="4706620"/>
          </a:xfrm>
        </p:spPr>
        <p:txBody>
          <a:bodyPr>
            <a:normAutofit lnSpcReduction="10000"/>
          </a:bodyPr>
          <a:p>
            <a:r>
              <a:rPr lang="pt-BR" altLang="en-US"/>
              <a:t>Pólvora sem fumaça queima somente na superfície do grânulos, escamas ou cilindros - descritos como grânulos para simplificar-se. Grânulos maiores queimam mais lentamente, e a taxa de queima é frequentemente controlada por revestimentos retardadores de chama os quais diminuem a queima levemente. A intenção é regular a taxa de queima de modo que mais ou menos pressão constante seja exercida no projétil propelido por tanto tempo quanto esteja no cano da arma para obter a velocidade o mais elevada possível.</a:t>
            </a:r>
            <a:endParaRPr lang="pt-BR" altLang="en-US"/>
          </a:p>
          <a:p>
            <a:r>
              <a:rPr lang="pt-BR" altLang="en-US"/>
              <a:t>As perfurações estabilizam a taxa de queima porque enquanto a parte externa queima, o interior (que diminui assim a área de superfície em combustão) está queimando externamente nestas perfurações (assim aumentando a área de superfície em combustão, mas mais rapidamente, para preencher o volume crescente do cilindro formado no cano pelo projéctil sendo expulso).</a:t>
            </a:r>
            <a:endParaRPr lang="pt-BR" altLang="en-US"/>
          </a:p>
          <a:p>
            <a:r>
              <a:rPr lang="pt-BR" altLang="en-US"/>
              <a:t>Pólvoras para armas de fogo são produzidos por extrusão em formas com mais área tal como flocos ou aplainando os grânulos esféricos.</a:t>
            </a:r>
            <a:endParaRPr lang="pt-BR" altLang="en-US"/>
          </a:p>
          <a:p>
            <a:endParaRPr lang="pt-BR" altLang="en-US"/>
          </a:p>
          <a:p>
            <a:pPr marL="0" indent="0">
              <a:buNone/>
            </a:pPr>
            <a:r>
              <a:rPr lang="pt-BR" altLang="en-US" sz="1200"/>
              <a:t>FONTE: WIKIPÉDIA https://pt.wikipedia.org/wiki/P%C3%B3lvora_sem_fuma%C3%A7a</a:t>
            </a:r>
            <a:endParaRPr lang="pt-BR" altLang="en-US"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TIPOS DE PROPELENTES (PÓLVORA)</a:t>
            </a:r>
            <a:endParaRPr lang="pt-BR" altLang="en-US"/>
          </a:p>
        </p:txBody>
      </p:sp>
      <p:graphicFrame>
        <p:nvGraphicFramePr>
          <p:cNvPr id="6" name="Espaço Reservado para Conteúdo 5"/>
          <p:cNvGraphicFramePr>
            <a:graphicFrameLocks noChangeAspect="1"/>
          </p:cNvGraphicFramePr>
          <p:nvPr>
            <p:ph sz="half" idx="2"/>
          </p:nvPr>
        </p:nvGraphicFramePr>
        <p:xfrm>
          <a:off x="2072640" y="1376680"/>
          <a:ext cx="8043545" cy="543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6524625" imgH="4410075" progId="Paint.Picture">
                  <p:embed/>
                </p:oleObj>
              </mc:Choice>
              <mc:Fallback>
                <p:oleObj name="" r:id="rId1" imgW="6524625" imgH="4410075" progId="Paint.Picture">
                  <p:embed/>
                  <p:pic>
                    <p:nvPicPr>
                      <p:cNvPr id="0" name="Imagem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72640" y="1376680"/>
                        <a:ext cx="8043545" cy="543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TIPOS DE PROPELENTES (PÓLVORA)</a:t>
            </a:r>
            <a:endParaRPr lang="pt-BR" altLang="en-US"/>
          </a:p>
        </p:txBody>
      </p:sp>
      <p:pic>
        <p:nvPicPr>
          <p:cNvPr id="3" name="Espaço Reservado para Conteúdo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02990" y="1560830"/>
            <a:ext cx="4983480" cy="51454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51230"/>
          </a:xfrm>
        </p:spPr>
        <p:txBody>
          <a:bodyPr>
            <a:normAutofit/>
          </a:bodyPr>
          <a:p>
            <a:r>
              <a:rPr lang="pt-BR" altLang="en-US"/>
              <a:t>TIPOS DE PROPELENTES (PÓLVORA)</a:t>
            </a:r>
            <a:endParaRPr lang="pt-BR" altLang="en-US"/>
          </a:p>
        </p:txBody>
      </p:sp>
      <p:pic>
        <p:nvPicPr>
          <p:cNvPr id="3" name="Espaço Reservado para Conteúdo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02990" y="1560830"/>
            <a:ext cx="4983480" cy="514540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04240"/>
          </a:xfrm>
        </p:spPr>
        <p:txBody>
          <a:bodyPr>
            <a:normAutofit/>
          </a:bodyPr>
          <a:p>
            <a:r>
              <a:rPr lang="pt-BR" altLang="en-US"/>
              <a:t>TIPOS DE PROPELENTES (PÓLVORA)</a:t>
            </a:r>
            <a:endParaRPr lang="pt-BR" altLang="en-US"/>
          </a:p>
        </p:txBody>
      </p:sp>
      <p:graphicFrame>
        <p:nvGraphicFramePr>
          <p:cNvPr id="5" name="Espaço Reservado para Conteúdo 4"/>
          <p:cNvGraphicFramePr>
            <a:graphicFrameLocks noChangeAspect="1"/>
          </p:cNvGraphicFramePr>
          <p:nvPr>
            <p:ph sz="half" idx="1"/>
          </p:nvPr>
        </p:nvGraphicFramePr>
        <p:xfrm>
          <a:off x="219075" y="1513840"/>
          <a:ext cx="1175512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515100" imgH="1066800" progId="Paint.Picture">
                  <p:embed/>
                </p:oleObj>
              </mc:Choice>
              <mc:Fallback>
                <p:oleObj name="" r:id="rId1" imgW="6515100" imgH="1066800" progId="Paint.Picture">
                  <p:embed/>
                  <p:pic>
                    <p:nvPicPr>
                      <p:cNvPr id="0" name="Imagem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9075" y="1513840"/>
                        <a:ext cx="11755120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Espaço Reservado para Conteúdo 6"/>
          <p:cNvGraphicFramePr/>
          <p:nvPr>
            <p:ph sz="half" idx="2"/>
          </p:nvPr>
        </p:nvGraphicFramePr>
        <p:xfrm>
          <a:off x="219075" y="3438525"/>
          <a:ext cx="1175448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6477000" imgH="1857375" progId="Paint.Picture">
                  <p:embed/>
                </p:oleObj>
              </mc:Choice>
              <mc:Fallback>
                <p:oleObj name="" r:id="rId3" imgW="6477000" imgH="1857375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3438525"/>
                        <a:ext cx="11754485" cy="328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4290" y="2519045"/>
            <a:ext cx="9906000" cy="975995"/>
          </a:xfrm>
        </p:spPr>
        <p:txBody>
          <a:bodyPr/>
          <a:p>
            <a:r>
              <a:rPr lang="pt-BR" altLang="en-US"/>
              <a:t>conclusões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3611245"/>
            <a:ext cx="9906000" cy="2700655"/>
          </a:xfrm>
        </p:spPr>
        <p:txBody>
          <a:bodyPr>
            <a:normAutofit/>
          </a:bodyPr>
          <a:p>
            <a:r>
              <a:rPr lang="pt-BR" altLang="en-US"/>
              <a:t>A MUNIÇÃO IDEAL DEPENDE DA FINALIDADE DE USO, TIPO DE ARMAMENTO, TAMANHO DE CANO, ETC.</a:t>
            </a:r>
            <a:endParaRPr lang="pt-BR" altLang="en-US"/>
          </a:p>
          <a:p>
            <a:r>
              <a:rPr lang="pt-BR" altLang="en-US" sz="3600"/>
              <a:t>NÃO EXISTE MUNIÇÃO IDEAL.</a:t>
            </a:r>
            <a:endParaRPr lang="pt-BR" altLang="en-US"/>
          </a:p>
          <a:p>
            <a:endParaRPr lang="pt-BR" altLang="en-US"/>
          </a:p>
        </p:txBody>
      </p:sp>
      <p:pic>
        <p:nvPicPr>
          <p:cNvPr id="4" name="Imagem 3" descr="Uma imagem contendo desenho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5" y="266700"/>
            <a:ext cx="3336925" cy="225234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esenho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1" y="1994452"/>
            <a:ext cx="5075993" cy="3425688"/>
          </a:xfrm>
          <a:prstGeom prst="rect">
            <a:avLst/>
          </a:prstGeom>
        </p:spPr>
      </p:pic>
      <p:pic>
        <p:nvPicPr>
          <p:cNvPr id="4" name="Imagem 3" descr="Desenho em preto e branco&#10;&#10;Descrição gerad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82" y="505855"/>
            <a:ext cx="5219047" cy="5422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ítulo 1"/>
          <p:cNvSpPr>
            <a:spLocks noGrp="1"/>
          </p:cNvSpPr>
          <p:nvPr/>
        </p:nvSpPr>
        <p:spPr>
          <a:xfrm>
            <a:off x="1141730" y="609600"/>
            <a:ext cx="9906000" cy="110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en-US">
                <a:sym typeface="+mn-ea"/>
              </a:rPr>
              <a:t>sistema imperial (unidade inglesa)</a:t>
            </a:r>
            <a:endParaRPr lang="pt-BR" alt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41730" y="1819910"/>
            <a:ext cx="9906000" cy="4573905"/>
          </a:xfrm>
        </p:spPr>
        <p:txBody>
          <a:bodyPr>
            <a:normAutofit/>
          </a:bodyPr>
          <a:p>
            <a:pPr marL="0" indent="0">
              <a:buNone/>
            </a:pPr>
            <a:endParaRPr lang="pt-BR" altLang="en-US"/>
          </a:p>
          <a:p>
            <a:r>
              <a:rPr lang="pt-BR" altLang="en-US">
                <a:sym typeface="+mn-ea"/>
              </a:rPr>
              <a:t>O sistema para medir comprimentos nos Estados Unidos se baseia na polegada, no pé, na jarda e na milha.</a:t>
            </a:r>
            <a:endParaRPr lang="pt-BR" altLang="en-US"/>
          </a:p>
          <a:p>
            <a:r>
              <a:rPr lang="pt-BR" altLang="en-US">
                <a:sym typeface="+mn-ea"/>
              </a:rPr>
              <a:t>Cada uma destas unidades tem duas definições ligeiramente diferentes, o que ocasiona que existam dois diferentes sistemas de medição.</a:t>
            </a:r>
            <a:endParaRPr lang="pt-BR" altLang="en-US"/>
          </a:p>
          <a:p>
            <a:r>
              <a:rPr lang="pt-BR" altLang="en-US">
                <a:sym typeface="+mn-ea"/>
              </a:rPr>
              <a:t>Uma polegada de medida internacional mede exatamente 25,4 mm (por definição), mas uma polegada de agrimensor dos EUA se define assim: 39,37 polegadas são exatamente um metro.</a:t>
            </a:r>
            <a:endParaRPr lang="pt-BR" altLang="en-US">
              <a:sym typeface="+mn-ea"/>
            </a:endParaRPr>
          </a:p>
          <a:p>
            <a:r>
              <a:rPr lang="pt-BR" altLang="en-US"/>
              <a:t>1 Polegada (in)  = 25,4mm = 2,54 cm</a:t>
            </a:r>
            <a:endParaRPr lang="pt-BR" altLang="en-US"/>
          </a:p>
          <a:p>
            <a:endParaRPr lang="pt-BR" altLang="en-US"/>
          </a:p>
          <a:p>
            <a:r>
              <a:rPr lang="pt-BR" altLang="en-US" sz="1200">
                <a:sym typeface="+mn-ea"/>
              </a:rPr>
              <a:t>Fonte: wikipedia. https://pt.wikipedia.org/wiki/Unidade_inglesa</a:t>
            </a:r>
            <a:endParaRPr lang="pt-BR" altLang="en-US" sz="1200"/>
          </a:p>
          <a:p>
            <a:endParaRPr lang="pt-BR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1106170"/>
          </a:xfrm>
        </p:spPr>
        <p:txBody>
          <a:bodyPr/>
          <a:p>
            <a:r>
              <a:rPr lang="pt-BR" altLang="en-US"/>
              <a:t>sistema métrico 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1716405"/>
            <a:ext cx="9906000" cy="4677410"/>
          </a:xfrm>
        </p:spPr>
        <p:txBody>
          <a:bodyPr>
            <a:normAutofit fontScale="90000"/>
          </a:bodyPr>
          <a:p>
            <a:r>
              <a:rPr lang="pt-BR" altLang="en-US"/>
              <a:t>Em 27 de junho de 1789, a Assembleia Nacional Constituinte Francesa pediu para Academia Francesa de Ciências criar um padrão de medidas que fosse invariável, não sendo susceptível a corrupção. Em 1790 foi formado pela assembleia o comitê responsável pela criação do novo padrão.</a:t>
            </a:r>
            <a:endParaRPr lang="pt-BR" altLang="en-US"/>
          </a:p>
          <a:p>
            <a:r>
              <a:rPr lang="pt-BR" altLang="en-US"/>
              <a:t>O sistema criado pela comissão foi definido utilizando a base decimal, onde os múltiplos de potencias de dez da unidade possuindo prefixos e tendo como unidades fundamentais metro, grama e segundo, onde tais quantidades foram definidas assim:</a:t>
            </a:r>
            <a:endParaRPr lang="pt-BR" altLang="en-US"/>
          </a:p>
          <a:p>
            <a:r>
              <a:rPr lang="pt-BR" altLang="en-US"/>
              <a:t>O metro, unidade fundamental de comprimento, definido sendo 1/10.000.000 a distância entre o polo norte e a linha do Equador através do meridiano que passa entre Dunquerque e Barcelona.</a:t>
            </a:r>
            <a:endParaRPr lang="pt-BR" altLang="en-US"/>
          </a:p>
          <a:p>
            <a:r>
              <a:rPr lang="pt-BR" altLang="en-US"/>
              <a:t>O grama, unidade fundamental de massa, ficou definida como a massa de um centímetro cúbico de água a 4ºC.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Fonte: wikipedia. https://pt.wikipedia.org/wiki/Sistema_de_unidades</a:t>
            </a:r>
            <a:endParaRPr lang="pt-B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175" y="609600"/>
            <a:ext cx="11126470" cy="1106170"/>
          </a:xfrm>
        </p:spPr>
        <p:txBody>
          <a:bodyPr/>
          <a:p>
            <a:r>
              <a:rPr lang="pt-BR" altLang="en-US"/>
              <a:t>sistema métrico x sistema imperial</a:t>
            </a:r>
            <a:br>
              <a:rPr lang="pt-BR" altLang="en-US"/>
            </a:br>
            <a:r>
              <a:rPr lang="pt-BR" altLang="en-US"/>
              <a:t>(comprimento)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1716405"/>
            <a:ext cx="4478655" cy="2916555"/>
          </a:xfrm>
        </p:spPr>
        <p:txBody>
          <a:bodyPr>
            <a:normAutofit/>
          </a:bodyPr>
          <a:p>
            <a:r>
              <a:rPr lang="pt-BR" altLang="en-US"/>
              <a:t>5,56 mm = 0,2188976 </a:t>
            </a:r>
            <a:r>
              <a:rPr lang="pt-BR" altLang="en-US">
                <a:sym typeface="+mn-ea"/>
              </a:rPr>
              <a:t>pol</a:t>
            </a:r>
            <a:endParaRPr lang="pt-BR" altLang="en-US"/>
          </a:p>
          <a:p>
            <a:r>
              <a:rPr lang="pt-BR" altLang="en-US"/>
              <a:t>7,62 mm = 0,3 pol</a:t>
            </a:r>
            <a:endParaRPr lang="pt-BR" altLang="en-US">
              <a:sym typeface="+mn-ea"/>
            </a:endParaRPr>
          </a:p>
          <a:p>
            <a:r>
              <a:rPr lang="pt-BR" altLang="en-US">
                <a:sym typeface="+mn-ea"/>
              </a:rPr>
              <a:t>9 mm = 0,354331pol</a:t>
            </a:r>
            <a:endParaRPr lang="pt-BR" altLang="en-US"/>
          </a:p>
          <a:p>
            <a:endParaRPr lang="pt-BR" altLang="en-US">
              <a:sym typeface="+mn-ea"/>
            </a:endParaRPr>
          </a:p>
          <a:p>
            <a:r>
              <a:rPr lang="pt-BR" altLang="en-US">
                <a:sym typeface="+mn-ea"/>
              </a:rPr>
              <a:t>10 mm = 0,393701 pol</a:t>
            </a:r>
            <a:endParaRPr lang="pt-BR" altLang="en-US"/>
          </a:p>
        </p:txBody>
      </p:sp>
      <p:sp>
        <p:nvSpPr>
          <p:cNvPr id="4" name="Espaço Reservado para Conteúdo 2"/>
          <p:cNvSpPr>
            <a:spLocks noGrp="1"/>
          </p:cNvSpPr>
          <p:nvPr/>
        </p:nvSpPr>
        <p:spPr>
          <a:xfrm>
            <a:off x="6321425" y="1716405"/>
            <a:ext cx="4478655" cy="291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/>
              <a:t>0,22 pol </a:t>
            </a:r>
            <a:r>
              <a:rPr lang="pt-BR" altLang="en-US">
                <a:sym typeface="+mn-ea"/>
              </a:rPr>
              <a:t>= 5,58mm</a:t>
            </a:r>
            <a:endParaRPr lang="pt-BR" altLang="en-US"/>
          </a:p>
          <a:p>
            <a:r>
              <a:rPr lang="pt-BR" altLang="en-US"/>
              <a:t>0,308 pol </a:t>
            </a:r>
            <a:r>
              <a:rPr lang="pt-BR" altLang="en-US">
                <a:sym typeface="+mn-ea"/>
              </a:rPr>
              <a:t>= 7,8232mm</a:t>
            </a:r>
            <a:endParaRPr lang="pt-BR" altLang="en-US">
              <a:sym typeface="+mn-ea"/>
            </a:endParaRPr>
          </a:p>
          <a:p>
            <a:r>
              <a:rPr lang="pt-BR" altLang="en-US">
                <a:sym typeface="+mn-ea"/>
              </a:rPr>
              <a:t>0,357 pol = 9,0678mm</a:t>
            </a:r>
            <a:endParaRPr lang="pt-BR" altLang="en-US">
              <a:sym typeface="+mn-ea"/>
            </a:endParaRPr>
          </a:p>
          <a:p>
            <a:r>
              <a:rPr lang="pt-BR" altLang="en-US">
                <a:sym typeface="+mn-ea"/>
              </a:rPr>
              <a:t>0,380 pol = 9,6520mm</a:t>
            </a:r>
            <a:endParaRPr lang="pt-BR" altLang="en-US"/>
          </a:p>
          <a:p>
            <a:r>
              <a:rPr lang="pt-BR" altLang="en-US">
                <a:sym typeface="+mn-ea"/>
              </a:rPr>
              <a:t>0,40 pol = 10,16mm</a:t>
            </a:r>
            <a:endParaRPr lang="pt-BR" altLang="en-US">
              <a:sym typeface="+mn-ea"/>
            </a:endParaRPr>
          </a:p>
          <a:p>
            <a:r>
              <a:rPr lang="pt-BR" altLang="en-US"/>
              <a:t>0,45 pol = 11,43 mm</a:t>
            </a:r>
            <a:endParaRPr lang="pt-BR" altLang="en-US"/>
          </a:p>
        </p:txBody>
      </p:sp>
      <p:sp>
        <p:nvSpPr>
          <p:cNvPr id="5" name="Espaço Reservado para Conteúdo 2"/>
          <p:cNvSpPr>
            <a:spLocks noGrp="1"/>
          </p:cNvSpPr>
          <p:nvPr/>
        </p:nvSpPr>
        <p:spPr>
          <a:xfrm>
            <a:off x="1882140" y="4891405"/>
            <a:ext cx="8815070" cy="148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 sz="4000"/>
              <a:t> vírgula (,) ou ponto (.) ???</a:t>
            </a:r>
            <a:endParaRPr lang="pt-BR" altLang="en-US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1284605"/>
          </a:xfrm>
        </p:spPr>
        <p:txBody>
          <a:bodyPr/>
          <a:p>
            <a:r>
              <a:rPr lang="pt-BR" altLang="en-US"/>
              <a:t>sistema métrico x sistema imperial </a:t>
            </a:r>
            <a:br>
              <a:rPr lang="pt-BR" altLang="en-US"/>
            </a:br>
            <a:r>
              <a:rPr lang="pt-BR" altLang="en-US"/>
              <a:t>(massa)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1716405"/>
            <a:ext cx="4478655" cy="1659255"/>
          </a:xfrm>
        </p:spPr>
        <p:txBody>
          <a:bodyPr>
            <a:normAutofit/>
          </a:bodyPr>
          <a:p>
            <a:r>
              <a:rPr lang="pt-BR" altLang="en-US"/>
              <a:t>1gr = 0,0647989g </a:t>
            </a:r>
            <a:endParaRPr lang="pt-BR" altLang="en-US"/>
          </a:p>
        </p:txBody>
      </p:sp>
      <p:sp>
        <p:nvSpPr>
          <p:cNvPr id="4" name="Espaço Reservado para Conteúdo 2"/>
          <p:cNvSpPr>
            <a:spLocks noGrp="1"/>
          </p:cNvSpPr>
          <p:nvPr/>
        </p:nvSpPr>
        <p:spPr>
          <a:xfrm>
            <a:off x="6321425" y="1716405"/>
            <a:ext cx="4478655" cy="1659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/>
              <a:t>1g = 15,4324gr</a:t>
            </a:r>
            <a:endParaRPr lang="pt-BR" altLang="en-US"/>
          </a:p>
        </p:txBody>
      </p:sp>
      <p:sp>
        <p:nvSpPr>
          <p:cNvPr id="6" name="Espaço Reservado para Conteúdo 2"/>
          <p:cNvSpPr>
            <a:spLocks noGrp="1"/>
          </p:cNvSpPr>
          <p:nvPr/>
        </p:nvSpPr>
        <p:spPr>
          <a:xfrm>
            <a:off x="2865120" y="3375660"/>
            <a:ext cx="5277485" cy="2916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/>
              <a:t>55gr = 3,56394g (M193 5,56x45mm)</a:t>
            </a:r>
            <a:endParaRPr lang="pt-BR" altLang="en-US"/>
          </a:p>
          <a:p>
            <a:r>
              <a:rPr lang="pt-BR" altLang="en-US"/>
              <a:t>95gr = 6,1559g (ETOG .380 ACP)</a:t>
            </a:r>
            <a:endParaRPr lang="pt-BR" altLang="en-US"/>
          </a:p>
          <a:p>
            <a:r>
              <a:rPr lang="pt-BR" altLang="en-US"/>
              <a:t>124gr = 8,03506g (ETOG 9x19mm)</a:t>
            </a:r>
            <a:endParaRPr lang="pt-BR" altLang="en-US"/>
          </a:p>
          <a:p>
            <a:r>
              <a:rPr lang="pt-BR" altLang="en-US"/>
              <a:t>180gr = 11,6638g (ETPP .40S&amp;W)</a:t>
            </a:r>
            <a:endParaRPr lang="pt-BR" altLang="en-US"/>
          </a:p>
          <a:p>
            <a:r>
              <a:rPr lang="pt-BR" altLang="en-US"/>
              <a:t>230gr = 14,9037g (ETOG .45ACP)</a:t>
            </a:r>
            <a:endParaRPr lang="pt-B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683" y="2560955"/>
            <a:ext cx="9905998" cy="1905000"/>
          </a:xfrm>
        </p:spPr>
        <p:txBody>
          <a:bodyPr/>
          <a:p>
            <a:r>
              <a:rPr lang="pt-BR" altLang="en-US"/>
              <a:t>Medidas e nomenclaturas de munições</a:t>
            </a:r>
            <a:endParaRPr lang="pt-BR" altLang="en-US"/>
          </a:p>
        </p:txBody>
      </p:sp>
      <p:pic>
        <p:nvPicPr>
          <p:cNvPr id="5" name="Espaço Reservado para Conteúdo 4" descr="Uma imagem contendo desenho&#10;&#10;Descrição gerada automaticamente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609600"/>
            <a:ext cx="2891155" cy="19513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730" y="609600"/>
            <a:ext cx="9906000" cy="992505"/>
          </a:xfrm>
        </p:spPr>
        <p:txBody>
          <a:bodyPr>
            <a:normAutofit fontScale="90000"/>
          </a:bodyPr>
          <a:p>
            <a:r>
              <a:rPr lang="pt-BR" altLang="en-US"/>
              <a:t>calibre nominal x calibre real x calibre projétil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730" y="1602105"/>
            <a:ext cx="9906000" cy="4792345"/>
          </a:xfrm>
        </p:spPr>
        <p:txBody>
          <a:bodyPr>
            <a:normAutofit/>
          </a:bodyPr>
          <a:p>
            <a:r>
              <a:rPr lang="pt-BR" altLang="en-US"/>
              <a:t>CALIBRE REAL</a:t>
            </a:r>
            <a:endParaRPr lang="pt-BR" altLang="en-US"/>
          </a:p>
          <a:p>
            <a:pPr lvl="1"/>
            <a:r>
              <a:rPr lang="pt-BR" altLang="en-US"/>
              <a:t>É a medida do diâmetro da parte interna do cano de uma arma, medido entre os cheios. É expresso em milímetros ou em fração de polegada.</a:t>
            </a:r>
            <a:endParaRPr lang="pt-BR" altLang="en-US"/>
          </a:p>
          <a:p>
            <a:r>
              <a:rPr lang="pt-BR" altLang="en-US"/>
              <a:t>CALIBRE DO PROJETIL</a:t>
            </a:r>
            <a:endParaRPr lang="pt-BR" altLang="en-US"/>
          </a:p>
          <a:p>
            <a:pPr lvl="1"/>
            <a:r>
              <a:rPr lang="pt-BR" altLang="en-US"/>
              <a:t>É a medida do diâmetro interno do cano de uma arma raiada, medido entre“fundos” das raias.</a:t>
            </a:r>
            <a:endParaRPr lang="pt-BR" altLang="en-US"/>
          </a:p>
          <a:p>
            <a:r>
              <a:rPr lang="pt-BR" altLang="en-US"/>
              <a:t>CALIBRE NOMINAL</a:t>
            </a:r>
            <a:endParaRPr lang="pt-BR" altLang="en-US"/>
          </a:p>
          <a:p>
            <a:pPr lvl="1"/>
            <a:r>
              <a:rPr lang="pt-BR" altLang="en-US"/>
              <a:t>É a dimensão usada para definir ou caracterizar um tipo de munição ou arma designado </a:t>
            </a:r>
            <a:r>
              <a:rPr lang="pt-BR" altLang="en-US" b="1"/>
              <a:t>pelo fabricante,</a:t>
            </a:r>
            <a:r>
              <a:rPr lang="pt-BR" altLang="en-US"/>
              <a:t> nem sempre tendo relação com o calibre real ou do projétil. É expresso em milímetros ou frações de polegada (centésimos ou milésimos).</a:t>
            </a:r>
            <a:endParaRPr lang="pt-BR" altLang="en-US"/>
          </a:p>
          <a:p>
            <a:pPr marL="457200" lvl="1" indent="0">
              <a:buNone/>
            </a:pPr>
            <a:endParaRPr lang="pt-BR" altLang="en-US"/>
          </a:p>
          <a:p>
            <a:pPr marL="457200" lvl="1" indent="0">
              <a:buNone/>
            </a:pPr>
            <a:r>
              <a:rPr lang="pt-BR" altLang="en-US" sz="1200"/>
              <a:t>Fonte: Cartilha de armamento e tiro da polícia Federal (2017)</a:t>
            </a:r>
            <a:endParaRPr lang="pt-BR" altLang="en-US" sz="12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0</TotalTime>
  <Words>8707</Words>
  <Application>WPS Presentation</Application>
  <PresentationFormat>Widescreen</PresentationFormat>
  <Paragraphs>229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Arial</vt:lpstr>
      <vt:lpstr>SimSun</vt:lpstr>
      <vt:lpstr>Wingdings</vt:lpstr>
      <vt:lpstr>Arial</vt:lpstr>
      <vt:lpstr>Century Gothic</vt:lpstr>
      <vt:lpstr>Microsoft YaHei</vt:lpstr>
      <vt:lpstr/>
      <vt:lpstr>Arial Unicode MS</vt:lpstr>
      <vt:lpstr>Calibri</vt:lpstr>
      <vt:lpstr>Malha</vt:lpstr>
      <vt:lpstr>Paint.Picture</vt:lpstr>
      <vt:lpstr>Paint.Picture</vt:lpstr>
      <vt:lpstr>Paint.Picture</vt:lpstr>
      <vt:lpstr>Paint.Picture</vt:lpstr>
      <vt:lpstr>Paint.Picture</vt:lpstr>
      <vt:lpstr>  Nomenclatura das munições tipos de pontas e propelentes</vt:lpstr>
      <vt:lpstr>sistema métrico x sistema imperial</vt:lpstr>
      <vt:lpstr>sistema imperial (unidade inglesa)</vt:lpstr>
      <vt:lpstr>PowerPoint 演示文稿</vt:lpstr>
      <vt:lpstr>sistema métrico </vt:lpstr>
      <vt:lpstr>sistema métrico x sistema imperial (comprimento)</vt:lpstr>
      <vt:lpstr>sistema métrico x sistema imperial  (massa)</vt:lpstr>
      <vt:lpstr>Medidas e nomenclaturas de munições</vt:lpstr>
      <vt:lpstr>calibre nominal x calibre real x calibre projétil</vt:lpstr>
      <vt:lpstr>calibre nominal x calibre real x calibre projétil</vt:lpstr>
      <vt:lpstr>calibre nominal (9mm parabellum) </vt:lpstr>
      <vt:lpstr>calibre nominal (.380 automatic colt pistol) </vt:lpstr>
      <vt:lpstr>calibre nominal (.38 special) </vt:lpstr>
      <vt:lpstr>calibre nominal (.357 magnum) </vt:lpstr>
      <vt:lpstr>familias de calibres</vt:lpstr>
      <vt:lpstr>PowerPoint 演示文稿</vt:lpstr>
      <vt:lpstr>PowerPoint 演示文稿</vt:lpstr>
      <vt:lpstr>Familia de calibres (5 mm / 0.2 pol)</vt:lpstr>
      <vt:lpstr>Familia de calibres (9 mm)</vt:lpstr>
      <vt:lpstr>Familia de calibres ( 0.45 pol)</vt:lpstr>
      <vt:lpstr>Tipos de pontas</vt:lpstr>
      <vt:lpstr>Tipo de pontas</vt:lpstr>
      <vt:lpstr>TIPOS DE PONTA - CBC</vt:lpstr>
      <vt:lpstr>TIPOS DE PONTA - 9MM</vt:lpstr>
      <vt:lpstr>TIPOS DE PONTAS</vt:lpstr>
      <vt:lpstr>TIPOS DE PONTAS - OTM</vt:lpstr>
      <vt:lpstr>Tipos de PROPELENTES (POLVORAS)</vt:lpstr>
      <vt:lpstr>TIPOS DE PROPELENTES (PÓLVORA)</vt:lpstr>
      <vt:lpstr>PÓLVORA NEGRA</vt:lpstr>
      <vt:lpstr>PÓLVORA SEM FUMAÇA</vt:lpstr>
      <vt:lpstr>PÓLVORA SEM FUMAÇA</vt:lpstr>
      <vt:lpstr>TIPOS DE PROPELENTES (PÓLVORA)</vt:lpstr>
      <vt:lpstr>TIPOS DE PROPELENTES (PÓLVORA)</vt:lpstr>
      <vt:lpstr>TIPOS DE PROPELENTES (PÓLVORA)</vt:lpstr>
      <vt:lpstr>TIPOS DE PROPELENTES (PÓLVORA)</vt:lpstr>
      <vt:lpstr>conclusões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Effects of Physiological Arousal Following Acute Stress on Police Officer Performance in a Simulated Critical Incident</dc:title>
  <dc:creator>Lucas Silveira</dc:creator>
  <cp:lastModifiedBy>rodri</cp:lastModifiedBy>
  <cp:revision>42</cp:revision>
  <dcterms:created xsi:type="dcterms:W3CDTF">2020-03-08T21:23:00Z</dcterms:created>
  <dcterms:modified xsi:type="dcterms:W3CDTF">2020-06-11T00:01:10Z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1046-11.2.0.9396</vt:lpwstr>
  </property>
</Properties>
</file>