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4" r:id="rId3"/>
    <p:sldId id="275" r:id="rId4"/>
    <p:sldId id="285" r:id="rId5"/>
    <p:sldId id="276" r:id="rId6"/>
    <p:sldId id="277" r:id="rId7"/>
    <p:sldId id="286" r:id="rId8"/>
    <p:sldId id="278" r:id="rId9"/>
    <p:sldId id="287" r:id="rId10"/>
    <p:sldId id="288" r:id="rId11"/>
    <p:sldId id="279" r:id="rId12"/>
    <p:sldId id="280" r:id="rId13"/>
    <p:sldId id="281" r:id="rId14"/>
    <p:sldId id="282" r:id="rId15"/>
    <p:sldId id="283" r:id="rId16"/>
    <p:sldId id="28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03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00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82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538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9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18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93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967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23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35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2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04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04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12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91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1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32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FC2AA40-48BA-4D59-8398-19500EF30DDB}" type="datetimeFigureOut">
              <a:rPr lang="pt-BR" smtClean="0"/>
              <a:t>27/05/2020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56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99FB0-5D99-4F11-A449-98B2A1BEC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1848678"/>
            <a:ext cx="8676222" cy="1152938"/>
          </a:xfrm>
        </p:spPr>
        <p:txBody>
          <a:bodyPr>
            <a:noAutofit/>
          </a:bodyPr>
          <a:lstStyle/>
          <a:p>
            <a:r>
              <a:rPr lang="pt-BR" sz="6000" b="1" dirty="0"/>
              <a:t>300 Blackout</a:t>
            </a:r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88C256CD-D1FA-4C71-985C-E6A428CC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D7381B-A714-4F77-A988-86476FEF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306" y="3001616"/>
            <a:ext cx="564264" cy="349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00 Blackout Basics — Specs and Cartridge INFO « Daily Bulletin">
            <a:extLst>
              <a:ext uri="{FF2B5EF4-FFF2-40B4-BE49-F238E27FC236}">
                <a16:creationId xmlns:a16="http://schemas.microsoft.com/office/drawing/2014/main" id="{3FD94001-845C-4C52-9988-171BE620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58" y="3179897"/>
            <a:ext cx="353611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00 Blackout vs 7.62x39: Everything You Need To Know | Big Game ...">
            <a:extLst>
              <a:ext uri="{FF2B5EF4-FFF2-40B4-BE49-F238E27FC236}">
                <a16:creationId xmlns:a16="http://schemas.microsoft.com/office/drawing/2014/main" id="{B29D084C-CB51-4260-A37F-4F863B3F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7" y="3313868"/>
            <a:ext cx="5731568" cy="28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44C54-33CF-4131-89F2-0704D479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BB2E24-9277-432F-A511-CB04E8F2C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981C0BE-B443-4D68-828B-48AE02B86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12192000" cy="57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4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E54BC-83F8-4D8D-9083-E36C8E2F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E9ACDA-28BB-41FB-A5AC-B981B4C0A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1709DEF-6712-4502-8496-F25FD311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1" y="0"/>
            <a:ext cx="11445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3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663BA-C485-4798-8950-CD584D46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D9BA9-DEE3-4D81-959D-8B7F43FE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DEE755F-5C91-4B96-91CB-FD0BBA1F5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0" y="0"/>
            <a:ext cx="11459196" cy="6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8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C3942-6B90-4E24-8411-3DA13312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25AA66-6F86-45E4-AF63-23EE9DDE4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EBE252A-0C17-4524-9C1F-02709FB4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3" y="0"/>
            <a:ext cx="117542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0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6B1E-BC11-4CD1-9751-7123559F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7E8FA7-3D3F-4258-92C6-0DAC316B2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A398607-3233-4156-81FC-24EE6AEAF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0"/>
            <a:ext cx="11792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74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65153-B7A7-4E92-B438-894999F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7C7634-0A03-48E5-9EFA-E70F63DC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10B081A-FBDE-443E-B8A7-FBC5CD3B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07" y="0"/>
            <a:ext cx="8739809" cy="68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1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64AAC-A836-4174-9FF2-05B5CCCA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Munições subsônicas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FDDC4F-0C58-46AA-83F5-94F4B9CE0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r>
              <a:rPr lang="pt-BR" dirty="0"/>
              <a:t>Velocidade do som: aproximadamente 340 m/s ou 1200 km/h</a:t>
            </a:r>
          </a:p>
          <a:p>
            <a:r>
              <a:rPr lang="pt-BR" dirty="0"/>
              <a:t>Estrondo sônico</a:t>
            </a:r>
          </a:p>
          <a:p>
            <a:r>
              <a:rPr lang="pt-BR" dirty="0" err="1"/>
              <a:t>Ciclam</a:t>
            </a:r>
            <a:r>
              <a:rPr lang="pt-BR" dirty="0"/>
              <a:t> normalmente a arma</a:t>
            </a:r>
          </a:p>
          <a:p>
            <a:r>
              <a:rPr lang="pt-BR" dirty="0"/>
              <a:t>Entregam mais energia que 9x19mm subsônica</a:t>
            </a:r>
          </a:p>
          <a:p>
            <a:pPr lvl="1"/>
            <a:r>
              <a:rPr lang="pt-BR" dirty="0"/>
              <a:t>420J na boca do cano </a:t>
            </a:r>
            <a:r>
              <a:rPr lang="pt-BR" dirty="0" err="1"/>
              <a:t>Hornady</a:t>
            </a:r>
            <a:r>
              <a:rPr lang="pt-BR" dirty="0"/>
              <a:t> </a:t>
            </a:r>
            <a:r>
              <a:rPr lang="pl-PL" b="1" dirty="0">
                <a:effectLst/>
              </a:rPr>
              <a:t>9mm Luger 147 gr XTP</a:t>
            </a:r>
            <a:r>
              <a:rPr lang="pl-PL" b="1" baseline="30000" dirty="0">
                <a:effectLst/>
              </a:rPr>
              <a:t>®</a:t>
            </a:r>
            <a:r>
              <a:rPr lang="pl-PL" b="1" dirty="0">
                <a:effectLst/>
              </a:rPr>
              <a:t> Subsonic</a:t>
            </a:r>
            <a:endParaRPr lang="pt-BR" b="1" dirty="0">
              <a:effectLst/>
            </a:endParaRPr>
          </a:p>
          <a:p>
            <a:pPr lvl="1"/>
            <a:r>
              <a:rPr lang="pt-BR" b="1" dirty="0">
                <a:effectLst/>
              </a:rPr>
              <a:t>623J na boca do cano CBC </a:t>
            </a:r>
            <a:r>
              <a:rPr lang="en-US" cap="all" dirty="0">
                <a:effectLst/>
              </a:rPr>
              <a:t>.300 BLACKOUT ETOG SUBSÔNICO 200GR</a:t>
            </a:r>
          </a:p>
          <a:p>
            <a:r>
              <a:rPr lang="en-US" cap="all" dirty="0" err="1">
                <a:effectLst/>
              </a:rPr>
              <a:t>Permite</a:t>
            </a:r>
            <a:r>
              <a:rPr lang="en-US" cap="all" dirty="0">
                <a:effectLst/>
              </a:rPr>
              <a:t> o </a:t>
            </a:r>
            <a:r>
              <a:rPr lang="en-US" cap="all" dirty="0" err="1">
                <a:effectLst/>
              </a:rPr>
              <a:t>uso</a:t>
            </a:r>
            <a:r>
              <a:rPr lang="en-US" cap="all" dirty="0">
                <a:effectLst/>
              </a:rPr>
              <a:t> de </a:t>
            </a:r>
            <a:r>
              <a:rPr lang="en-US" cap="all" dirty="0" err="1">
                <a:effectLst/>
              </a:rPr>
              <a:t>silenciadores</a:t>
            </a:r>
            <a:endParaRPr lang="en-US" cap="all" dirty="0">
              <a:effectLst/>
            </a:endParaRPr>
          </a:p>
          <a:p>
            <a:pPr marL="0" indent="0">
              <a:buNone/>
            </a:pPr>
            <a:br>
              <a:rPr lang="en-US" dirty="0">
                <a:effectLst/>
              </a:rPr>
            </a:br>
            <a:endParaRPr lang="pl-PL" b="1" dirty="0">
              <a:effectLst/>
            </a:endParaRPr>
          </a:p>
          <a:p>
            <a:pPr lvl="1"/>
            <a:endParaRPr lang="pt-BR" dirty="0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A7CFCFA3-6F51-4FE0-BFFC-3718781A9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3" y="457201"/>
            <a:ext cx="1949251" cy="13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2E794504-C8EA-48BE-BF78-6E5CB63C4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1" y="1994452"/>
            <a:ext cx="5075993" cy="3425688"/>
          </a:xfrm>
          <a:prstGeom prst="rect">
            <a:avLst/>
          </a:prstGeom>
        </p:spPr>
      </p:pic>
      <p:pic>
        <p:nvPicPr>
          <p:cNvPr id="4" name="Imagem 3" descr="Desenho em preto e branco&#10;&#10;Descrição gerada automaticamente">
            <a:extLst>
              <a:ext uri="{FF2B5EF4-FFF2-40B4-BE49-F238E27FC236}">
                <a16:creationId xmlns:a16="http://schemas.microsoft.com/office/drawing/2014/main" id="{9D6882B0-E7A2-4730-AB8A-3C5FF2A22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82" y="505855"/>
            <a:ext cx="5219047" cy="5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3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BE1E4-C6BF-47B8-928E-7679CDCA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Breve histórico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81EF93-A1D9-44B2-AC08-0B5901300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2009 – </a:t>
            </a:r>
            <a:r>
              <a:rPr lang="pt-BR" dirty="0" err="1"/>
              <a:t>Advanced</a:t>
            </a:r>
            <a:r>
              <a:rPr lang="pt-BR" dirty="0"/>
              <a:t> </a:t>
            </a:r>
            <a:r>
              <a:rPr lang="pt-BR" dirty="0" err="1"/>
              <a:t>Armament</a:t>
            </a:r>
            <a:r>
              <a:rPr lang="pt-BR" dirty="0"/>
              <a:t> Corporation (AAC)</a:t>
            </a:r>
          </a:p>
          <a:p>
            <a:pPr lvl="1"/>
            <a:r>
              <a:rPr lang="pt-BR" dirty="0"/>
              <a:t>Ter mais energia que o 7,62x39 (munição do AK-47) quando disparado de um cano de 9"</a:t>
            </a:r>
          </a:p>
          <a:p>
            <a:pPr lvl="1"/>
            <a:r>
              <a:rPr lang="pt-BR" dirty="0"/>
              <a:t>Funcionar numa plataforma AR-15 necessitando trocar apenas o cano e o carregador</a:t>
            </a:r>
          </a:p>
          <a:p>
            <a:pPr lvl="1"/>
            <a:r>
              <a:rPr lang="pt-BR" dirty="0"/>
              <a:t>Funcionar corretamente usando munição subsônica ou supersônica, com ou sem uso de silenciador</a:t>
            </a:r>
          </a:p>
          <a:p>
            <a:pPr lvl="1"/>
            <a:r>
              <a:rPr lang="pt-BR" dirty="0"/>
              <a:t>Oriundo do 300 </a:t>
            </a:r>
            <a:r>
              <a:rPr lang="pt-BR" dirty="0" err="1"/>
              <a:t>Whisper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FCA8E1D0-126D-4A33-88AE-A1B865425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3" y="457201"/>
            <a:ext cx="1949251" cy="13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9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42AC4-4D8E-4D49-84E1-B5B5BD77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AF6DEE-E497-4DD4-B1D3-DCD0D1E42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7,62 x 35mm</a:t>
            </a:r>
          </a:p>
          <a:p>
            <a:r>
              <a:rPr lang="pt-BR" dirty="0"/>
              <a:t>Parecido com 5,56 x 45mm</a:t>
            </a:r>
          </a:p>
          <a:p>
            <a:r>
              <a:rPr lang="pt-BR" dirty="0"/>
              <a:t>Projéteis de 110 a 220gr</a:t>
            </a:r>
          </a:p>
          <a:p>
            <a:r>
              <a:rPr lang="pt-BR" dirty="0"/>
              <a:t>Cerca de 1800 Joules na boca do cano</a:t>
            </a:r>
          </a:p>
          <a:p>
            <a:r>
              <a:rPr lang="pt-BR" dirty="0"/>
              <a:t>Coeficiente balístico 0,3 em média</a:t>
            </a:r>
          </a:p>
          <a:p>
            <a:endParaRPr lang="pt-B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C2EBAC-9837-4A56-9811-3E889A6C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691" y="2027583"/>
            <a:ext cx="4909524" cy="43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06A76361-A5BF-4A08-AAB5-E1AAB16EB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3" y="457201"/>
            <a:ext cx="1949251" cy="13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0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7C170-3F7D-43AC-9047-059B1D03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3594C2-EB2D-4333-BAE5-756B7AB94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300 Blackout vs 308 recoil">
            <a:extLst>
              <a:ext uri="{FF2B5EF4-FFF2-40B4-BE49-F238E27FC236}">
                <a16:creationId xmlns:a16="http://schemas.microsoft.com/office/drawing/2014/main" id="{1AD2EBDC-E922-433B-A787-C4F9B7397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49" y="55348"/>
            <a:ext cx="10067925" cy="68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3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E9B86-05D2-4FBD-BDC9-B6CF19C7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37DE84-BE7E-49FA-94A1-DC356051B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Plataforma AR</a:t>
            </a:r>
          </a:p>
          <a:p>
            <a:r>
              <a:rPr lang="pt-BR" dirty="0" err="1"/>
              <a:t>Blackbird</a:t>
            </a:r>
            <a:r>
              <a:rPr lang="pt-BR" dirty="0"/>
              <a:t> </a:t>
            </a:r>
            <a:r>
              <a:rPr lang="pt-BR" dirty="0" err="1"/>
              <a:t>Armament</a:t>
            </a:r>
            <a:endParaRPr lang="pt-BR" dirty="0"/>
          </a:p>
          <a:p>
            <a:r>
              <a:rPr lang="pt-BR" dirty="0"/>
              <a:t>Taurus</a:t>
            </a:r>
          </a:p>
        </p:txBody>
      </p:sp>
      <p:pic>
        <p:nvPicPr>
          <p:cNvPr id="3074" name="Picture 2" descr="Titanium Tactical - Home | Facebook">
            <a:extLst>
              <a:ext uri="{FF2B5EF4-FFF2-40B4-BE49-F238E27FC236}">
                <a16:creationId xmlns:a16="http://schemas.microsoft.com/office/drawing/2014/main" id="{3FE7DE99-DFAC-476A-ADE7-BDABEAA3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17" y="2240444"/>
            <a:ext cx="5944348" cy="39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3C5B05D3-CD85-48D0-BCB6-07854F847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3" y="457201"/>
            <a:ext cx="1949251" cy="13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5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E9DA8-86F1-4673-BBAB-D7C29C73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Balística Externa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DDD309-F601-4B01-990E-817272C45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BA79B74-ABE4-4479-AF00-AF9F27D1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01" y="2124998"/>
            <a:ext cx="9027421" cy="443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D57A99D9-F4E4-4A3A-B912-58FE6BAF8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3" y="457201"/>
            <a:ext cx="1949251" cy="13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7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78268-BB05-402B-8B1F-BE049D22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43175-4684-483F-994F-EE923284B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228B6FE-2D42-42BE-BA62-DF8132BA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575"/>
            <a:ext cx="12192000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0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A0CDA-A16B-4F83-AF54-ECC068E8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704883-0AB4-4924-BF9D-62143B298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E45EF5-4A24-4532-A553-8931A64C0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5" y="0"/>
            <a:ext cx="10685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9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FEBFF-D99E-4B74-9937-2EE7BCEE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25438F-6B1B-4415-B17D-01D145543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EF04341-1933-468E-836C-AF88938A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38"/>
            <a:ext cx="121920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35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873</TotalTime>
  <Words>156</Words>
  <Application>Microsoft Office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Malha</vt:lpstr>
      <vt:lpstr>300 Blackout</vt:lpstr>
      <vt:lpstr>Breve histórico</vt:lpstr>
      <vt:lpstr>Características principais</vt:lpstr>
      <vt:lpstr>Apresentação do PowerPoint</vt:lpstr>
      <vt:lpstr>armas</vt:lpstr>
      <vt:lpstr>Balística Externa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Munições subsônicas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Effects of Physiological Arousal Following Acute Stress on Police Officer Performance in a Simulated Critical Incident</dc:title>
  <dc:creator>Lucas Silveira</dc:creator>
  <cp:lastModifiedBy>Lucas Silveira</cp:lastModifiedBy>
  <cp:revision>34</cp:revision>
  <dcterms:created xsi:type="dcterms:W3CDTF">2020-03-08T21:23:54Z</dcterms:created>
  <dcterms:modified xsi:type="dcterms:W3CDTF">2020-05-27T20:52:10Z</dcterms:modified>
</cp:coreProperties>
</file>