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6"/>
  </p:notesMasterIdLst>
  <p:sldIdLst>
    <p:sldId id="256" r:id="rId2"/>
    <p:sldId id="344" r:id="rId3"/>
    <p:sldId id="279" r:id="rId4"/>
    <p:sldId id="316" r:id="rId5"/>
    <p:sldId id="317" r:id="rId6"/>
    <p:sldId id="318" r:id="rId7"/>
    <p:sldId id="345" r:id="rId8"/>
    <p:sldId id="346" r:id="rId9"/>
    <p:sldId id="347" r:id="rId10"/>
    <p:sldId id="319" r:id="rId11"/>
    <p:sldId id="320" r:id="rId12"/>
    <p:sldId id="321" r:id="rId13"/>
    <p:sldId id="322" r:id="rId14"/>
    <p:sldId id="323" r:id="rId15"/>
    <p:sldId id="324" r:id="rId16"/>
    <p:sldId id="325" r:id="rId17"/>
    <p:sldId id="326" r:id="rId18"/>
    <p:sldId id="327" r:id="rId19"/>
    <p:sldId id="328" r:id="rId20"/>
    <p:sldId id="329" r:id="rId21"/>
    <p:sldId id="330" r:id="rId22"/>
    <p:sldId id="331" r:id="rId23"/>
    <p:sldId id="332" r:id="rId24"/>
    <p:sldId id="333" r:id="rId25"/>
    <p:sldId id="334" r:id="rId26"/>
    <p:sldId id="335" r:id="rId27"/>
    <p:sldId id="336" r:id="rId28"/>
    <p:sldId id="337" r:id="rId29"/>
    <p:sldId id="338" r:id="rId30"/>
    <p:sldId id="339" r:id="rId31"/>
    <p:sldId id="340" r:id="rId32"/>
    <p:sldId id="341" r:id="rId33"/>
    <p:sldId id="342" r:id="rId34"/>
    <p:sldId id="343" r:id="rId35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83" d="100"/>
          <a:sy n="83" d="100"/>
        </p:scale>
        <p:origin x="-1426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CDCB85B-7CEA-43AE-B4AF-0F16D14B52E5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79CC16-DED7-461E-A7C4-C0F8A2F61D0F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pt-BR" dirty="0" smtClean="0"/>
              <a:t>F</a:t>
            </a:r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79CC16-DED7-461E-A7C4-C0F8A2F61D0F}" type="slidenum">
              <a:rPr lang="pt-BR" smtClean="0"/>
              <a:pPr/>
              <a:t>16</a:t>
            </a:fld>
            <a:endParaRPr lang="pt-B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E19C67-4F4E-4443-BEBC-7C06F35DF60C}" type="datetimeFigureOut">
              <a:rPr lang="pt-BR" smtClean="0"/>
              <a:pPr/>
              <a:t>06/05/2020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67A7CD3-D179-48CF-8DC8-0FC756BD8758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ontiersin.org/research-topics/8480/de-escalating-threat-the-psychophysiology-of-police-decision-making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frontiersin.org/articles/10.3389/fpsyg.2019.02140/full" TargetMode="Externa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hyperlink" Target="http://lattes.cnpq.br/4872056214195619" TargetMode="Externa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doi.org/10.3389/fpsyg.2019.02140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ncbi.nlm.nih.gov/pmc/articles/PMC3357095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1800" b="1" dirty="0" smtClean="0"/>
              <a:t>A tomada de decisão policial para a redução do uso da força</a:t>
            </a:r>
            <a:br>
              <a:rPr lang="pt-BR" sz="1800" b="1" dirty="0" smtClean="0"/>
            </a:br>
            <a:r>
              <a:rPr lang="pt-BR" sz="1800" b="1" dirty="0" smtClean="0"/>
              <a:t>Leitura dos estudos do tópico especial da </a:t>
            </a:r>
            <a:r>
              <a:rPr lang="pt-BR" sz="1800" b="1" dirty="0" err="1" smtClean="0"/>
              <a:t>Frontiers</a:t>
            </a:r>
            <a:r>
              <a:rPr lang="pt-BR" sz="1800" b="1" dirty="0" smtClean="0"/>
              <a:t> </a:t>
            </a:r>
            <a:r>
              <a:rPr lang="pt-BR" sz="1800" b="1" dirty="0" err="1" smtClean="0"/>
              <a:t>Research</a:t>
            </a:r>
            <a:r>
              <a:rPr lang="pt-BR" sz="1800" b="1" dirty="0" smtClean="0"/>
              <a:t>:  </a:t>
            </a:r>
            <a:r>
              <a:rPr lang="en-US" sz="1800" b="1" i="1" dirty="0" smtClean="0"/>
              <a:t>De-escalating Threat: The Psychophysiology of Police Decision Making</a:t>
            </a:r>
            <a:r>
              <a:rPr lang="pt-BR" sz="1800" b="1" dirty="0" smtClean="0"/>
              <a:t>  </a:t>
            </a:r>
            <a:endParaRPr lang="pt-BR" sz="1800" b="1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789040"/>
            <a:ext cx="6400800" cy="1752600"/>
          </a:xfrm>
        </p:spPr>
        <p:txBody>
          <a:bodyPr>
            <a:normAutofit/>
          </a:bodyPr>
          <a:lstStyle/>
          <a:p>
            <a:r>
              <a:rPr lang="pt-BR" sz="1800" dirty="0" smtClean="0">
                <a:hlinkClick r:id="rId2"/>
              </a:rPr>
              <a:t>https://www.frontiersin.org/research-topics/8480/de-escalating-threat-the-psychophysiology-of-police-decision-making</a:t>
            </a:r>
            <a:endParaRPr lang="pt-BR" sz="1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3 </a:t>
            </a:r>
            <a:r>
              <a:rPr lang="en-US" dirty="0" err="1" smtClean="0"/>
              <a:t>assuntos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tomada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</a:t>
            </a:r>
            <a:r>
              <a:rPr lang="en-US" dirty="0" err="1" smtClean="0"/>
              <a:t>dinâmica</a:t>
            </a:r>
            <a:r>
              <a:rPr lang="en-US" dirty="0" smtClean="0"/>
              <a:t>: </a:t>
            </a:r>
          </a:p>
          <a:p>
            <a:pPr algn="just"/>
            <a:r>
              <a:rPr lang="en-US" dirty="0" err="1" smtClean="0"/>
              <a:t>Acúmulo</a:t>
            </a:r>
            <a:r>
              <a:rPr lang="en-US" dirty="0" smtClean="0"/>
              <a:t> de </a:t>
            </a:r>
            <a:r>
              <a:rPr lang="en-US" dirty="0" err="1" smtClean="0"/>
              <a:t>evidência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smtClean="0"/>
              <a:t>à</a:t>
            </a:r>
            <a:r>
              <a:rPr lang="en-US" dirty="0" smtClean="0"/>
              <a:t> </a:t>
            </a:r>
            <a:r>
              <a:rPr lang="en-US" dirty="0" err="1" smtClean="0"/>
              <a:t>decisão</a:t>
            </a:r>
            <a:r>
              <a:rPr lang="en-US" dirty="0" smtClean="0"/>
              <a:t> de </a:t>
            </a:r>
            <a:r>
              <a:rPr lang="en-US" dirty="0" err="1" smtClean="0"/>
              <a:t>atirar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atirar</a:t>
            </a:r>
            <a:r>
              <a:rPr lang="en-US" dirty="0" smtClean="0"/>
              <a:t>, </a:t>
            </a:r>
          </a:p>
          <a:p>
            <a:pPr algn="just"/>
            <a:r>
              <a:rPr lang="en-US" dirty="0" smtClean="0"/>
              <a:t>Como </a:t>
            </a:r>
            <a:r>
              <a:rPr lang="en-US" dirty="0" err="1" smtClean="0"/>
              <a:t>decisões</a:t>
            </a:r>
            <a:r>
              <a:rPr lang="en-US" dirty="0" smtClean="0"/>
              <a:t> </a:t>
            </a:r>
            <a:r>
              <a:rPr lang="en-US" dirty="0" err="1" smtClean="0"/>
              <a:t>anteriores</a:t>
            </a:r>
            <a:r>
              <a:rPr lang="en-US" dirty="0" smtClean="0"/>
              <a:t> </a:t>
            </a:r>
            <a:r>
              <a:rPr lang="en-US" dirty="0" err="1" smtClean="0"/>
              <a:t>influenciam</a:t>
            </a:r>
            <a:r>
              <a:rPr lang="en-US" dirty="0" smtClean="0"/>
              <a:t> </a:t>
            </a:r>
            <a:r>
              <a:rPr lang="en-US" dirty="0" err="1" smtClean="0"/>
              <a:t>escolhas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curso</a:t>
            </a:r>
            <a:r>
              <a:rPr lang="en-US" dirty="0" smtClean="0"/>
              <a:t>, </a:t>
            </a:r>
          </a:p>
          <a:p>
            <a:pPr algn="just"/>
            <a:r>
              <a:rPr lang="en-US" dirty="0" smtClean="0"/>
              <a:t>Como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processos</a:t>
            </a:r>
            <a:r>
              <a:rPr lang="en-US" dirty="0" smtClean="0"/>
              <a:t> </a:t>
            </a:r>
            <a:r>
              <a:rPr lang="en-US" dirty="0" err="1" smtClean="0"/>
              <a:t>cognitivos</a:t>
            </a:r>
            <a:r>
              <a:rPr lang="en-US" dirty="0" smtClean="0"/>
              <a:t> e </a:t>
            </a:r>
            <a:r>
              <a:rPr lang="en-US" dirty="0" err="1" smtClean="0"/>
              <a:t>neurológicos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medo</a:t>
            </a:r>
            <a:r>
              <a:rPr lang="en-US" dirty="0" smtClean="0"/>
              <a:t> </a:t>
            </a:r>
            <a:r>
              <a:rPr lang="en-US" dirty="0" err="1" smtClean="0"/>
              <a:t>influenciam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 </a:t>
            </a:r>
            <a:r>
              <a:rPr lang="en-US" dirty="0" smtClean="0"/>
              <a:t>e</a:t>
            </a:r>
            <a:r>
              <a:rPr lang="en-US" dirty="0" smtClean="0"/>
              <a:t> </a:t>
            </a:r>
            <a:r>
              <a:rPr lang="en-US" dirty="0" err="1" smtClean="0"/>
              <a:t>erros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. 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pt-BR" dirty="0" smtClean="0"/>
          </a:p>
          <a:p>
            <a:pPr algn="just"/>
            <a:r>
              <a:rPr lang="pt-BR" dirty="0" smtClean="0"/>
              <a:t>A </a:t>
            </a:r>
            <a:r>
              <a:rPr lang="pt-BR" dirty="0" smtClean="0"/>
              <a:t>tomada de decisão policial é dinâmica. </a:t>
            </a:r>
          </a:p>
          <a:p>
            <a:pPr algn="just"/>
            <a:r>
              <a:rPr lang="pt-BR" dirty="0" smtClean="0"/>
              <a:t>A mesma decisão pode ser tomada múltiplas </a:t>
            </a:r>
            <a:r>
              <a:rPr lang="pt-BR" dirty="0" smtClean="0"/>
              <a:t>vezes, </a:t>
            </a:r>
            <a:r>
              <a:rPr lang="pt-BR" dirty="0" smtClean="0"/>
              <a:t>fazendo com que policial tome como base os resultados das decisões anteriores. </a:t>
            </a:r>
          </a:p>
          <a:p>
            <a:pPr algn="just"/>
            <a:r>
              <a:rPr lang="pt-BR" dirty="0" smtClean="0"/>
              <a:t>As decisões são tomadas em ambientes incertos e de constantes mudanças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BR" dirty="0" smtClean="0"/>
              <a:t>Apesar dos pioneiros nesse campo terem focado em ambientes dinâmicos (anos 50 e 60, </a:t>
            </a:r>
            <a:r>
              <a:rPr lang="pt-BR" dirty="0" err="1" smtClean="0"/>
              <a:t>Judgment</a:t>
            </a:r>
            <a:r>
              <a:rPr lang="pt-BR" dirty="0" smtClean="0"/>
              <a:t> </a:t>
            </a:r>
            <a:r>
              <a:rPr lang="pt-BR" dirty="0" err="1" smtClean="0"/>
              <a:t>and</a:t>
            </a:r>
            <a:r>
              <a:rPr lang="pt-BR" dirty="0" smtClean="0"/>
              <a:t> </a:t>
            </a:r>
            <a:r>
              <a:rPr lang="pt-BR" dirty="0" err="1" smtClean="0"/>
              <a:t>Decision-Making</a:t>
            </a:r>
            <a:r>
              <a:rPr lang="pt-BR" dirty="0" smtClean="0"/>
              <a:t>), </a:t>
            </a:r>
            <a:r>
              <a:rPr lang="pt-BR" dirty="0" smtClean="0"/>
              <a:t>estudos posteriores focaram </a:t>
            </a:r>
            <a:r>
              <a:rPr lang="pt-BR" dirty="0" smtClean="0"/>
              <a:t> </a:t>
            </a:r>
            <a:r>
              <a:rPr lang="pt-BR" dirty="0" smtClean="0"/>
              <a:t>em decisões simples com uma </a:t>
            </a:r>
            <a:r>
              <a:rPr lang="pt-BR" dirty="0" smtClean="0"/>
              <a:t>escolha... </a:t>
            </a:r>
            <a:endParaRPr lang="pt-BR" dirty="0" smtClean="0"/>
          </a:p>
          <a:p>
            <a:pPr algn="just"/>
            <a:r>
              <a:rPr lang="pt-BR" dirty="0" smtClean="0"/>
              <a:t> </a:t>
            </a:r>
            <a:r>
              <a:rPr lang="pt-BR" dirty="0" smtClean="0"/>
              <a:t>U</a:t>
            </a:r>
            <a:r>
              <a:rPr lang="pt-BR" dirty="0" smtClean="0"/>
              <a:t>ma </a:t>
            </a:r>
            <a:r>
              <a:rPr lang="pt-BR" dirty="0" smtClean="0"/>
              <a:t>reação a isso foram os estudos </a:t>
            </a:r>
            <a:r>
              <a:rPr lang="pt-BR" dirty="0" err="1" smtClean="0"/>
              <a:t>Naturalist</a:t>
            </a:r>
            <a:r>
              <a:rPr lang="pt-BR" dirty="0" smtClean="0"/>
              <a:t> </a:t>
            </a:r>
            <a:r>
              <a:rPr lang="pt-BR" dirty="0" err="1" smtClean="0"/>
              <a:t>Decision</a:t>
            </a:r>
            <a:r>
              <a:rPr lang="pt-BR" dirty="0" smtClean="0"/>
              <a:t> </a:t>
            </a:r>
            <a:r>
              <a:rPr lang="pt-BR" dirty="0" err="1" smtClean="0"/>
              <a:t>Making</a:t>
            </a:r>
            <a:r>
              <a:rPr lang="pt-BR" dirty="0" smtClean="0"/>
              <a:t> (NDM, descrevem </a:t>
            </a:r>
            <a:r>
              <a:rPr lang="pt-BR" dirty="0" smtClean="0"/>
              <a:t>como pessoas tomam decisões em ambientes reais com limitações </a:t>
            </a:r>
            <a:r>
              <a:rPr lang="pt-BR" dirty="0" smtClean="0"/>
              <a:t>reais, </a:t>
            </a:r>
            <a:r>
              <a:rPr lang="pt-BR" dirty="0" err="1" smtClean="0"/>
              <a:t>Lipshiz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 </a:t>
            </a:r>
            <a:r>
              <a:rPr lang="pt-BR" dirty="0" err="1" smtClean="0"/>
              <a:t>al</a:t>
            </a:r>
            <a:r>
              <a:rPr lang="pt-BR" dirty="0" smtClean="0"/>
              <a:t>, 2001). 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BR" dirty="0" smtClean="0"/>
              <a:t>Revisam os estudos experimentais tipo </a:t>
            </a:r>
            <a:r>
              <a:rPr lang="pt-BR" dirty="0" smtClean="0"/>
              <a:t>Julgamento e Tomada de Decisão</a:t>
            </a:r>
            <a:endParaRPr lang="pt-BR" dirty="0" smtClean="0"/>
          </a:p>
          <a:p>
            <a:pPr algn="just"/>
            <a:r>
              <a:rPr lang="pt-BR" dirty="0" smtClean="0"/>
              <a:t>Focam nos </a:t>
            </a:r>
            <a:r>
              <a:rPr lang="pt-BR" dirty="0" smtClean="0"/>
              <a:t>de </a:t>
            </a:r>
            <a:r>
              <a:rPr lang="pt-BR" dirty="0" smtClean="0"/>
              <a:t>julgamento e tomada de decisão</a:t>
            </a:r>
            <a:r>
              <a:rPr lang="pt-BR" dirty="0" smtClean="0"/>
              <a:t> </a:t>
            </a:r>
            <a:r>
              <a:rPr lang="pt-BR" dirty="0" smtClean="0"/>
              <a:t>que produziram evidências sobre o atirar ou não em ambientes dinâmicos</a:t>
            </a:r>
          </a:p>
          <a:p>
            <a:pPr algn="just"/>
            <a:r>
              <a:rPr lang="pt-BR" dirty="0" smtClean="0"/>
              <a:t>Depois, revisaram decisões experimentais repetidas e viram como diferem dos estudos sobre uma única decisão simples (em </a:t>
            </a:r>
            <a:r>
              <a:rPr lang="pt-BR" dirty="0" err="1" smtClean="0"/>
              <a:t>lab</a:t>
            </a:r>
            <a:r>
              <a:rPr lang="pt-BR" dirty="0" smtClean="0"/>
              <a:t>)</a:t>
            </a:r>
          </a:p>
          <a:p>
            <a:pPr algn="just"/>
            <a:r>
              <a:rPr lang="pt-BR" dirty="0" smtClean="0"/>
              <a:t>Revisaram mecanismos </a:t>
            </a:r>
            <a:r>
              <a:rPr lang="pt-BR" dirty="0" err="1" smtClean="0"/>
              <a:t>neurocognitivos</a:t>
            </a:r>
            <a:r>
              <a:rPr lang="pt-BR" dirty="0" smtClean="0"/>
              <a:t> do medo na tomada de decisão.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b="1" dirty="0" err="1" smtClean="0"/>
              <a:t>Dinâmica</a:t>
            </a:r>
            <a:r>
              <a:rPr lang="en-US" b="1" dirty="0" smtClean="0"/>
              <a:t> do </a:t>
            </a:r>
            <a:r>
              <a:rPr lang="en-US" b="1" dirty="0" err="1" smtClean="0"/>
              <a:t>acúmulo</a:t>
            </a:r>
            <a:r>
              <a:rPr lang="en-US" b="1" dirty="0" smtClean="0"/>
              <a:t> de </a:t>
            </a:r>
            <a:r>
              <a:rPr lang="en-US" b="1" dirty="0" err="1" smtClean="0"/>
              <a:t>evidência</a:t>
            </a:r>
            <a:r>
              <a:rPr lang="en-US" b="1" dirty="0" smtClean="0"/>
              <a:t> </a:t>
            </a:r>
            <a:r>
              <a:rPr lang="en-US" b="1" dirty="0" err="1" smtClean="0"/>
              <a:t>na</a:t>
            </a:r>
            <a:r>
              <a:rPr lang="en-US" b="1" dirty="0" smtClean="0"/>
              <a:t> </a:t>
            </a:r>
            <a:r>
              <a:rPr lang="en-US" b="1" dirty="0" err="1" smtClean="0"/>
              <a:t>decisão</a:t>
            </a:r>
            <a:r>
              <a:rPr lang="en-US" b="1" dirty="0" smtClean="0"/>
              <a:t> de </a:t>
            </a:r>
            <a:r>
              <a:rPr lang="en-US" b="1" dirty="0" err="1" smtClean="0"/>
              <a:t>atirar</a:t>
            </a:r>
            <a:r>
              <a:rPr lang="en-US" b="1" dirty="0" smtClean="0"/>
              <a:t> e </a:t>
            </a:r>
            <a:r>
              <a:rPr lang="en-US" b="1" dirty="0" err="1" smtClean="0"/>
              <a:t>não</a:t>
            </a:r>
            <a:r>
              <a:rPr lang="en-US" b="1" dirty="0" smtClean="0"/>
              <a:t> </a:t>
            </a:r>
            <a:r>
              <a:rPr lang="en-US" b="1" dirty="0" err="1" smtClean="0"/>
              <a:t>atirar</a:t>
            </a:r>
            <a:endParaRPr lang="en-US" dirty="0" smtClean="0"/>
          </a:p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err="1" smtClean="0"/>
              <a:t>Modelo</a:t>
            </a:r>
            <a:r>
              <a:rPr lang="en-US" dirty="0" smtClean="0"/>
              <a:t> </a:t>
            </a:r>
            <a:r>
              <a:rPr lang="en-US" dirty="0" err="1" smtClean="0"/>
              <a:t>dinâmico</a:t>
            </a:r>
            <a:r>
              <a:rPr lang="en-US" dirty="0" smtClean="0"/>
              <a:t> </a:t>
            </a:r>
            <a:r>
              <a:rPr lang="en-US" dirty="0" err="1" smtClean="0"/>
              <a:t>chamado</a:t>
            </a:r>
            <a:r>
              <a:rPr lang="en-US" dirty="0" smtClean="0"/>
              <a:t> </a:t>
            </a:r>
            <a:r>
              <a:rPr lang="en-US" i="1" dirty="0" smtClean="0"/>
              <a:t>drift </a:t>
            </a:r>
            <a:r>
              <a:rPr lang="en-US" i="1" dirty="0" smtClean="0"/>
              <a:t>diffusion model</a:t>
            </a:r>
            <a:r>
              <a:rPr lang="en-US" dirty="0" smtClean="0"/>
              <a:t> (DDM</a:t>
            </a:r>
            <a:r>
              <a:rPr lang="en-US" dirty="0" smtClean="0"/>
              <a:t>), (</a:t>
            </a:r>
            <a:r>
              <a:rPr lang="en-US" dirty="0" err="1" smtClean="0"/>
              <a:t>modelo</a:t>
            </a:r>
            <a:r>
              <a:rPr lang="en-US" dirty="0" smtClean="0"/>
              <a:t> com </a:t>
            </a:r>
            <a:r>
              <a:rPr lang="en-US" dirty="0" err="1" smtClean="0"/>
              <a:t>difusão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direção</a:t>
            </a:r>
            <a:r>
              <a:rPr lang="en-US" dirty="0" smtClean="0"/>
              <a:t>)  a </a:t>
            </a:r>
            <a:r>
              <a:rPr lang="en-US" dirty="0" err="1" smtClean="0"/>
              <a:t>decisão</a:t>
            </a:r>
            <a:r>
              <a:rPr lang="en-US" dirty="0" smtClean="0"/>
              <a:t> de </a:t>
            </a:r>
            <a:r>
              <a:rPr lang="en-US" dirty="0" err="1" smtClean="0"/>
              <a:t>atirar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atirar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prevista</a:t>
            </a:r>
            <a:r>
              <a:rPr lang="en-US" dirty="0" smtClean="0"/>
              <a:t> (modeled)  </a:t>
            </a:r>
            <a:r>
              <a:rPr lang="en-US" dirty="0" err="1" smtClean="0"/>
              <a:t>como</a:t>
            </a:r>
            <a:r>
              <a:rPr lang="en-US" dirty="0" smtClean="0"/>
              <a:t> um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dinâmico</a:t>
            </a:r>
            <a:r>
              <a:rPr lang="en-US" dirty="0" smtClean="0"/>
              <a:t> no </a:t>
            </a:r>
            <a:r>
              <a:rPr lang="en-US" dirty="0" err="1" smtClean="0"/>
              <a:t>qual</a:t>
            </a:r>
            <a:r>
              <a:rPr lang="en-US" dirty="0" smtClean="0"/>
              <a:t> o </a:t>
            </a:r>
            <a:r>
              <a:rPr lang="en-US" dirty="0" err="1" smtClean="0"/>
              <a:t>policial</a:t>
            </a:r>
            <a:r>
              <a:rPr lang="en-US" dirty="0" smtClean="0"/>
              <a:t> </a:t>
            </a:r>
            <a:r>
              <a:rPr lang="en-US" dirty="0" err="1" smtClean="0"/>
              <a:t>acumula</a:t>
            </a:r>
            <a:r>
              <a:rPr lang="en-US" dirty="0" smtClean="0"/>
              <a:t> </a:t>
            </a:r>
            <a:r>
              <a:rPr lang="en-US" dirty="0" err="1" smtClean="0"/>
              <a:t>evidências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período</a:t>
            </a:r>
            <a:r>
              <a:rPr lang="en-US" dirty="0" smtClean="0"/>
              <a:t> </a:t>
            </a:r>
            <a:r>
              <a:rPr lang="en-US" dirty="0" err="1" smtClean="0"/>
              <a:t>curto</a:t>
            </a:r>
            <a:r>
              <a:rPr lang="en-US" dirty="0" smtClean="0"/>
              <a:t> de tempo e </a:t>
            </a:r>
            <a:r>
              <a:rPr lang="en-US" dirty="0" err="1" smtClean="0"/>
              <a:t>toma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decisão</a:t>
            </a:r>
            <a:r>
              <a:rPr lang="en-US" dirty="0" smtClean="0"/>
              <a:t> </a:t>
            </a:r>
            <a:r>
              <a:rPr lang="en-US" dirty="0" err="1" smtClean="0"/>
              <a:t>rápida</a:t>
            </a:r>
            <a:r>
              <a:rPr lang="en-US" dirty="0" smtClean="0"/>
              <a:t> </a:t>
            </a:r>
            <a:r>
              <a:rPr lang="en-US" dirty="0" smtClean="0"/>
              <a:t>(Ratcliff </a:t>
            </a:r>
            <a:r>
              <a:rPr lang="en-US" dirty="0" smtClean="0"/>
              <a:t>&amp;</a:t>
            </a:r>
            <a:r>
              <a:rPr lang="en-US" dirty="0" smtClean="0"/>
              <a:t> </a:t>
            </a:r>
            <a:r>
              <a:rPr lang="en-US" dirty="0" err="1" smtClean="0"/>
              <a:t>Rouder</a:t>
            </a:r>
            <a:r>
              <a:rPr lang="en-US" dirty="0" smtClean="0"/>
              <a:t>, 2000; </a:t>
            </a:r>
            <a:r>
              <a:rPr lang="en-US" dirty="0" err="1" smtClean="0"/>
              <a:t>Klauer</a:t>
            </a:r>
            <a:r>
              <a:rPr lang="en-US" dirty="0" smtClean="0"/>
              <a:t> </a:t>
            </a:r>
            <a:r>
              <a:rPr lang="en-US" dirty="0" smtClean="0"/>
              <a:t>&amp;</a:t>
            </a:r>
            <a:r>
              <a:rPr lang="en-US" dirty="0" smtClean="0"/>
              <a:t> </a:t>
            </a:r>
            <a:r>
              <a:rPr lang="en-US" dirty="0" smtClean="0"/>
              <a:t>Voss, 2008</a:t>
            </a:r>
            <a:r>
              <a:rPr lang="en-US" dirty="0" smtClean="0"/>
              <a:t>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en-US" dirty="0" smtClean="0"/>
              <a:t>    </a:t>
            </a:r>
            <a:r>
              <a:rPr lang="en-US" dirty="0" smtClean="0"/>
              <a:t> </a:t>
            </a:r>
            <a:r>
              <a:rPr lang="en-US" dirty="0" smtClean="0"/>
              <a:t>O</a:t>
            </a:r>
            <a:r>
              <a:rPr lang="en-US" dirty="0" smtClean="0"/>
              <a:t> </a:t>
            </a:r>
            <a:r>
              <a:rPr lang="en-US" dirty="0" err="1" smtClean="0"/>
              <a:t>paradigma</a:t>
            </a:r>
            <a:r>
              <a:rPr lang="en-US" dirty="0" smtClean="0"/>
              <a:t>  experimental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estreitamente</a:t>
            </a:r>
            <a:r>
              <a:rPr lang="en-US" dirty="0" smtClean="0"/>
              <a:t> </a:t>
            </a:r>
            <a:r>
              <a:rPr lang="en-US" dirty="0" err="1" smtClean="0"/>
              <a:t>análogo</a:t>
            </a:r>
            <a:r>
              <a:rPr lang="en-US" dirty="0" smtClean="0"/>
              <a:t> a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decisão</a:t>
            </a:r>
            <a:r>
              <a:rPr lang="en-US" dirty="0" smtClean="0"/>
              <a:t> </a:t>
            </a:r>
            <a:r>
              <a:rPr lang="en-US" dirty="0" err="1" smtClean="0"/>
              <a:t>feita</a:t>
            </a:r>
            <a:r>
              <a:rPr lang="en-US" dirty="0" smtClean="0"/>
              <a:t> </a:t>
            </a:r>
            <a:r>
              <a:rPr lang="en-US" dirty="0" err="1" smtClean="0"/>
              <a:t>pelo</a:t>
            </a:r>
            <a:r>
              <a:rPr lang="en-US" dirty="0" smtClean="0"/>
              <a:t> </a:t>
            </a:r>
            <a:r>
              <a:rPr lang="en-US" dirty="0" err="1" smtClean="0"/>
              <a:t>policial</a:t>
            </a:r>
            <a:r>
              <a:rPr lang="en-US" dirty="0" smtClean="0"/>
              <a:t> é </a:t>
            </a:r>
            <a:r>
              <a:rPr lang="en-US" dirty="0" err="1" smtClean="0"/>
              <a:t>provavelmente</a:t>
            </a:r>
            <a:r>
              <a:rPr lang="en-US" dirty="0" smtClean="0"/>
              <a:t> a de </a:t>
            </a:r>
            <a:r>
              <a:rPr lang="en-US" dirty="0" err="1" smtClean="0"/>
              <a:t>atirar</a:t>
            </a:r>
            <a:r>
              <a:rPr lang="en-US" dirty="0" smtClean="0"/>
              <a:t>,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atirar</a:t>
            </a:r>
            <a:r>
              <a:rPr lang="en-US" dirty="0" smtClean="0"/>
              <a:t>. </a:t>
            </a:r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 As </a:t>
            </a:r>
            <a:r>
              <a:rPr lang="en-US" dirty="0" err="1" smtClean="0"/>
              <a:t>decisões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tiro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extensamente</a:t>
            </a:r>
            <a:r>
              <a:rPr lang="en-US" dirty="0" smtClean="0"/>
              <a:t> </a:t>
            </a:r>
            <a:r>
              <a:rPr lang="en-US" dirty="0" err="1" smtClean="0"/>
              <a:t>pesquisadas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tarefas</a:t>
            </a:r>
            <a:r>
              <a:rPr lang="en-US" dirty="0" smtClean="0"/>
              <a:t> de videogame </a:t>
            </a:r>
            <a:r>
              <a:rPr lang="en-US" dirty="0" err="1" smtClean="0"/>
              <a:t>simuladas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Correll</a:t>
            </a:r>
            <a:r>
              <a:rPr lang="en-US" dirty="0" smtClean="0"/>
              <a:t> et  al., 2002, 2006). </a:t>
            </a:r>
            <a:r>
              <a:rPr lang="en-US" dirty="0" smtClean="0"/>
              <a:t> </a:t>
            </a:r>
            <a:r>
              <a:rPr lang="en-US" dirty="0" err="1" smtClean="0"/>
              <a:t>Nessa</a:t>
            </a:r>
            <a:r>
              <a:rPr lang="en-US" dirty="0" smtClean="0"/>
              <a:t> </a:t>
            </a:r>
            <a:r>
              <a:rPr lang="en-US" dirty="0" err="1" smtClean="0"/>
              <a:t>tarefa</a:t>
            </a:r>
            <a:r>
              <a:rPr lang="en-US" dirty="0" smtClean="0"/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participantes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vêem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uma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série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cenários</a:t>
            </a:r>
            <a:r>
              <a:rPr lang="en-US" dirty="0" smtClean="0">
                <a:solidFill>
                  <a:srgbClr val="FF0000"/>
                </a:solidFill>
              </a:rPr>
              <a:t> e </a:t>
            </a:r>
            <a:r>
              <a:rPr lang="en-US" dirty="0" err="1" smtClean="0">
                <a:solidFill>
                  <a:srgbClr val="FF0000"/>
                </a:solidFill>
              </a:rPr>
              <a:t>imagens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alvos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(e.g., Figure 1). </a:t>
            </a:r>
            <a:r>
              <a:rPr lang="en-US" dirty="0" err="1" smtClean="0">
                <a:solidFill>
                  <a:srgbClr val="FF0000"/>
                </a:solidFill>
              </a:rPr>
              <a:t>Cada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imagem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contém</a:t>
            </a:r>
            <a:r>
              <a:rPr lang="en-US" dirty="0" smtClean="0">
                <a:solidFill>
                  <a:srgbClr val="FF0000"/>
                </a:solidFill>
              </a:rPr>
              <a:t> um </a:t>
            </a:r>
            <a:r>
              <a:rPr lang="en-US" dirty="0" err="1" smtClean="0">
                <a:solidFill>
                  <a:srgbClr val="FF0000"/>
                </a:solidFill>
              </a:rPr>
              <a:t>alvo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segurando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vários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objetos</a:t>
            </a:r>
            <a:r>
              <a:rPr lang="en-US" dirty="0" smtClean="0"/>
              <a:t>. </a:t>
            </a:r>
            <a:r>
              <a:rPr lang="en-US" dirty="0" smtClean="0"/>
              <a:t>Na </a:t>
            </a:r>
            <a:r>
              <a:rPr lang="en-US" dirty="0" err="1" smtClean="0"/>
              <a:t>tarefa</a:t>
            </a:r>
            <a:r>
              <a:rPr lang="en-US" dirty="0" smtClean="0"/>
              <a:t>, 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participantes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usualmente</a:t>
            </a:r>
            <a:r>
              <a:rPr lang="en-US" dirty="0" smtClean="0"/>
              <a:t> </a:t>
            </a:r>
            <a:r>
              <a:rPr lang="en-US" dirty="0" err="1" smtClean="0"/>
              <a:t>instruidos</a:t>
            </a:r>
            <a:r>
              <a:rPr lang="en-US" dirty="0" smtClean="0"/>
              <a:t> a </a:t>
            </a:r>
            <a:r>
              <a:rPr lang="en-US" dirty="0" err="1" smtClean="0"/>
              <a:t>decidir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tão</a:t>
            </a:r>
            <a:r>
              <a:rPr lang="en-US" dirty="0" smtClean="0"/>
              <a:t> </a:t>
            </a:r>
            <a:r>
              <a:rPr lang="en-US" dirty="0" err="1" smtClean="0"/>
              <a:t>rápido</a:t>
            </a:r>
            <a:r>
              <a:rPr lang="en-US" dirty="0" smtClean="0"/>
              <a:t> </a:t>
            </a:r>
            <a:r>
              <a:rPr lang="en-US" dirty="0" err="1" smtClean="0"/>
              <a:t>tão</a:t>
            </a:r>
            <a:r>
              <a:rPr lang="en-US" dirty="0" smtClean="0"/>
              <a:t> </a:t>
            </a:r>
            <a:r>
              <a:rPr lang="en-US" dirty="0" err="1" smtClean="0"/>
              <a:t>possível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smtClean="0"/>
              <a:t>se o </a:t>
            </a:r>
            <a:r>
              <a:rPr lang="en-US" dirty="0" err="1" smtClean="0"/>
              <a:t>alvo</a:t>
            </a:r>
            <a:r>
              <a:rPr lang="en-US" dirty="0" smtClean="0"/>
              <a:t> </a:t>
            </a:r>
            <a:r>
              <a:rPr lang="en-US" dirty="0" err="1" smtClean="0"/>
              <a:t>está</a:t>
            </a:r>
            <a:r>
              <a:rPr lang="en-US" dirty="0" smtClean="0"/>
              <a:t> </a:t>
            </a:r>
            <a:r>
              <a:rPr lang="en-US" dirty="0" err="1" smtClean="0"/>
              <a:t>segurando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arma</a:t>
            </a:r>
            <a:r>
              <a:rPr lang="en-US" dirty="0" smtClean="0"/>
              <a:t>.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Se </a:t>
            </a:r>
            <a:r>
              <a:rPr lang="en-US" dirty="0" err="1" smtClean="0">
                <a:solidFill>
                  <a:srgbClr val="FF0000"/>
                </a:solidFill>
              </a:rPr>
              <a:t>uma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arma</a:t>
            </a:r>
            <a:r>
              <a:rPr lang="en-US" dirty="0" smtClean="0">
                <a:solidFill>
                  <a:srgbClr val="FF0000"/>
                </a:solidFill>
              </a:rPr>
              <a:t> for </a:t>
            </a:r>
            <a:r>
              <a:rPr lang="en-US" dirty="0" err="1" smtClean="0">
                <a:solidFill>
                  <a:srgbClr val="FF0000"/>
                </a:solidFill>
              </a:rPr>
              <a:t>identificada</a:t>
            </a:r>
            <a:r>
              <a:rPr lang="en-US" dirty="0" smtClean="0">
                <a:solidFill>
                  <a:srgbClr val="FF0000"/>
                </a:solidFill>
              </a:rPr>
              <a:t>, o </a:t>
            </a:r>
            <a:r>
              <a:rPr lang="en-US" dirty="0" err="1" smtClean="0">
                <a:solidFill>
                  <a:srgbClr val="FF0000"/>
                </a:solidFill>
              </a:rPr>
              <a:t>participante</a:t>
            </a:r>
            <a:r>
              <a:rPr lang="en-US" dirty="0" smtClean="0">
                <a:solidFill>
                  <a:srgbClr val="FF0000"/>
                </a:solidFill>
              </a:rPr>
              <a:t> é </a:t>
            </a:r>
            <a:r>
              <a:rPr lang="en-US" dirty="0" err="1" smtClean="0">
                <a:solidFill>
                  <a:srgbClr val="FF0000"/>
                </a:solidFill>
              </a:rPr>
              <a:t>instruiodo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atirar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mais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rápido</a:t>
            </a:r>
            <a:r>
              <a:rPr lang="en-US" dirty="0" smtClean="0">
                <a:solidFill>
                  <a:srgbClr val="FF0000"/>
                </a:solidFill>
              </a:rPr>
              <a:t>  </a:t>
            </a:r>
            <a:r>
              <a:rPr lang="en-US" dirty="0" err="1" smtClean="0">
                <a:solidFill>
                  <a:srgbClr val="FF0000"/>
                </a:solidFill>
              </a:rPr>
              <a:t>possível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pressionando</a:t>
            </a:r>
            <a:r>
              <a:rPr lang="en-US" dirty="0" smtClean="0">
                <a:solidFill>
                  <a:srgbClr val="FF0000"/>
                </a:solidFill>
              </a:rPr>
              <a:t> um </a:t>
            </a:r>
            <a:r>
              <a:rPr lang="en-US" dirty="0" err="1" smtClean="0">
                <a:solidFill>
                  <a:srgbClr val="FF0000"/>
                </a:solidFill>
              </a:rPr>
              <a:t>botão</a:t>
            </a:r>
            <a:r>
              <a:rPr lang="en-US" dirty="0" smtClean="0">
                <a:solidFill>
                  <a:srgbClr val="FF0000"/>
                </a:solidFill>
              </a:rPr>
              <a:t> do </a:t>
            </a:r>
            <a:r>
              <a:rPr lang="en-US" dirty="0" err="1" smtClean="0">
                <a:solidFill>
                  <a:srgbClr val="FF0000"/>
                </a:solidFill>
              </a:rPr>
              <a:t>computador</a:t>
            </a:r>
            <a:r>
              <a:rPr lang="en-US" dirty="0" smtClean="0">
                <a:solidFill>
                  <a:srgbClr val="FF0000"/>
                </a:solidFill>
              </a:rPr>
              <a:t>.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No </a:t>
            </a:r>
            <a:r>
              <a:rPr lang="en-US" dirty="0" err="1" smtClean="0">
                <a:solidFill>
                  <a:srgbClr val="FF0000"/>
                </a:solidFill>
              </a:rPr>
              <a:t>contexto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decisão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tiro</a:t>
            </a:r>
            <a:r>
              <a:rPr lang="en-US" dirty="0" smtClean="0">
                <a:solidFill>
                  <a:srgbClr val="FF0000"/>
                </a:solidFill>
              </a:rPr>
              <a:t> do </a:t>
            </a:r>
            <a:r>
              <a:rPr lang="en-US" dirty="0" err="1" smtClean="0">
                <a:solidFill>
                  <a:srgbClr val="FF0000"/>
                </a:solidFill>
              </a:rPr>
              <a:t>policial</a:t>
            </a:r>
            <a:r>
              <a:rPr lang="en-US" dirty="0" smtClean="0"/>
              <a:t>, o </a:t>
            </a:r>
            <a:r>
              <a:rPr lang="en-US" dirty="0" err="1" smtClean="0"/>
              <a:t>alvo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</a:t>
            </a:r>
            <a:r>
              <a:rPr lang="en-US" dirty="0" err="1" smtClean="0"/>
              <a:t>variar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sexo</a:t>
            </a:r>
            <a:r>
              <a:rPr lang="en-US" dirty="0" smtClean="0"/>
              <a:t>, </a:t>
            </a:r>
            <a:r>
              <a:rPr lang="en-US" dirty="0" err="1" smtClean="0"/>
              <a:t>raça</a:t>
            </a:r>
            <a:r>
              <a:rPr lang="en-US" dirty="0" smtClean="0"/>
              <a:t> e </a:t>
            </a:r>
            <a:r>
              <a:rPr lang="en-US" dirty="0" err="1" smtClean="0"/>
              <a:t>aparência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(Louisiana 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Figura 1</a:t>
            </a:r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pt-BR" dirty="0" smtClean="0"/>
              <a:t>   Fatores </a:t>
            </a:r>
            <a:r>
              <a:rPr lang="pt-BR" dirty="0" smtClean="0"/>
              <a:t>que influenciaram </a:t>
            </a:r>
            <a:r>
              <a:rPr lang="pt-BR" dirty="0" smtClean="0"/>
              <a:t>decisões:</a:t>
            </a:r>
            <a:r>
              <a:rPr lang="pt-BR" dirty="0" err="1" smtClean="0">
                <a:hlinkClick r:id="rId2"/>
              </a:rPr>
              <a:t>Correll</a:t>
            </a:r>
            <a:r>
              <a:rPr lang="pt-BR" dirty="0" smtClean="0">
                <a:hlinkClick r:id="rId2"/>
              </a:rPr>
              <a:t> </a:t>
            </a:r>
            <a:r>
              <a:rPr lang="pt-BR" dirty="0" err="1" smtClean="0">
                <a:hlinkClick r:id="rId2"/>
              </a:rPr>
              <a:t>et</a:t>
            </a:r>
            <a:r>
              <a:rPr lang="pt-BR" dirty="0" smtClean="0">
                <a:hlinkClick r:id="rId2"/>
              </a:rPr>
              <a:t> al. (2002)</a:t>
            </a:r>
            <a:r>
              <a:rPr lang="pt-BR" dirty="0" smtClean="0"/>
              <a:t>,</a:t>
            </a:r>
            <a:endParaRPr lang="pt-BR" dirty="0" smtClean="0"/>
          </a:p>
          <a:p>
            <a:pPr algn="just"/>
            <a:r>
              <a:rPr lang="pt-BR" dirty="0" smtClean="0"/>
              <a:t>Policiais</a:t>
            </a:r>
            <a:r>
              <a:rPr lang="pt-BR" dirty="0" smtClean="0"/>
              <a:t> </a:t>
            </a:r>
            <a:r>
              <a:rPr lang="pt-BR" dirty="0" smtClean="0"/>
              <a:t>foram mais precisos que não policiais em suas </a:t>
            </a:r>
            <a:r>
              <a:rPr lang="pt-BR" dirty="0" smtClean="0"/>
              <a:t>decisões</a:t>
            </a:r>
            <a:endParaRPr lang="pt-BR" dirty="0" smtClean="0"/>
          </a:p>
          <a:p>
            <a:pPr algn="just"/>
            <a:r>
              <a:rPr lang="pt-BR" dirty="0" smtClean="0"/>
              <a:t>Participantes brancos tomaram mais decisões corretas quando para atirar em um alvo que fosse negro armado, do que se o alvo  fosse branco. Os </a:t>
            </a:r>
            <a:r>
              <a:rPr lang="en-US" dirty="0" err="1" smtClean="0"/>
              <a:t>participantes</a:t>
            </a:r>
            <a:r>
              <a:rPr lang="en-US" dirty="0" smtClean="0"/>
              <a:t> </a:t>
            </a:r>
            <a:r>
              <a:rPr lang="en-US" dirty="0" err="1" smtClean="0"/>
              <a:t>tiveram</a:t>
            </a:r>
            <a:r>
              <a:rPr lang="en-US" dirty="0" smtClean="0"/>
              <a:t> </a:t>
            </a:r>
            <a:r>
              <a:rPr lang="en-US" dirty="0" err="1" smtClean="0"/>
              <a:t>maior</a:t>
            </a:r>
            <a:r>
              <a:rPr lang="en-US" dirty="0" smtClean="0"/>
              <a:t> </a:t>
            </a:r>
            <a:r>
              <a:rPr lang="en-US" dirty="0" err="1" smtClean="0"/>
              <a:t>probabilidade</a:t>
            </a:r>
            <a:r>
              <a:rPr lang="en-US" dirty="0" smtClean="0"/>
              <a:t> de </a:t>
            </a:r>
            <a:r>
              <a:rPr lang="en-US" dirty="0" err="1" smtClean="0"/>
              <a:t>decidir</a:t>
            </a:r>
            <a:r>
              <a:rPr lang="en-US" dirty="0" smtClean="0"/>
              <a:t> </a:t>
            </a:r>
            <a:r>
              <a:rPr lang="en-US" dirty="0" err="1" smtClean="0"/>
              <a:t>corretamente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atirar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um </a:t>
            </a:r>
            <a:r>
              <a:rPr lang="en-US" dirty="0" err="1" smtClean="0"/>
              <a:t>alvo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armado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fosse </a:t>
            </a:r>
            <a:r>
              <a:rPr lang="en-US" dirty="0" err="1" smtClean="0"/>
              <a:t>branco</a:t>
            </a:r>
            <a:r>
              <a:rPr lang="en-US" dirty="0" smtClean="0"/>
              <a:t>. </a:t>
            </a:r>
          </a:p>
          <a:p>
            <a:pPr algn="just"/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variou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à : </a:t>
            </a:r>
            <a:r>
              <a:rPr lang="pt-BR" dirty="0" smtClean="0"/>
              <a:t>Modo </a:t>
            </a:r>
            <a:r>
              <a:rPr lang="pt-BR" dirty="0" smtClean="0"/>
              <a:t>de apresentação (vídeo x </a:t>
            </a:r>
            <a:r>
              <a:rPr lang="pt-BR" dirty="0" smtClean="0"/>
              <a:t>figura);Treinamento </a:t>
            </a:r>
            <a:r>
              <a:rPr lang="pt-BR" dirty="0" smtClean="0"/>
              <a:t> e </a:t>
            </a:r>
            <a:r>
              <a:rPr lang="pt-BR" dirty="0" smtClean="0"/>
              <a:t>Pistas </a:t>
            </a:r>
            <a:r>
              <a:rPr lang="pt-BR" dirty="0" smtClean="0"/>
              <a:t>contextuais (p.ex.: vizinhança segura)</a:t>
            </a: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err="1" smtClean="0"/>
              <a:t>Louisina</a:t>
            </a:r>
            <a:r>
              <a:rPr lang="en-US" b="1" dirty="0" smtClean="0"/>
              <a:t> 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Fatores cognitivos também:</a:t>
            </a:r>
          </a:p>
          <a:p>
            <a:r>
              <a:rPr lang="pt-BR" dirty="0" smtClean="0"/>
              <a:t>Muita carga de memória – atiraram mais em alvos desarmados e erraram mais</a:t>
            </a:r>
          </a:p>
          <a:p>
            <a:r>
              <a:rPr lang="pt-BR" dirty="0" smtClean="0"/>
              <a:t>Cansaço físico – sono – efeito negativo na precisão </a:t>
            </a:r>
          </a:p>
          <a:p>
            <a:r>
              <a:rPr lang="da-DK" dirty="0" smtClean="0"/>
              <a:t>(e.g., Latino, Asian, Muslim: Fleming et  al., 2010; Plant et  al., 2011; Sadler et  al., 2012; Moore-Berg et  al., 2017).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Quanto ao aspecto da dinâmica </a:t>
            </a:r>
            <a:r>
              <a:rPr lang="pt-BR" dirty="0" smtClean="0"/>
              <a:t>temporal do processo de tomada de </a:t>
            </a:r>
            <a:r>
              <a:rPr lang="pt-BR" dirty="0" smtClean="0"/>
              <a:t>decisão</a:t>
            </a:r>
            <a:r>
              <a:rPr lang="pt-BR" dirty="0" smtClean="0"/>
              <a:t> </a:t>
            </a:r>
            <a:r>
              <a:rPr lang="pt-BR" dirty="0" smtClean="0"/>
              <a:t>(</a:t>
            </a:r>
            <a:r>
              <a:rPr lang="pt-BR" dirty="0" err="1" smtClean="0"/>
              <a:t>Pleskac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 al., </a:t>
            </a:r>
            <a:r>
              <a:rPr lang="pt-BR" dirty="0" smtClean="0"/>
              <a:t>2018) (Modelo DDM –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 se </a:t>
            </a:r>
            <a:r>
              <a:rPr lang="en-US" dirty="0" err="1" smtClean="0"/>
              <a:t>desdobram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longo</a:t>
            </a:r>
            <a:r>
              <a:rPr lang="en-US" dirty="0" smtClean="0"/>
              <a:t> do tempo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função</a:t>
            </a:r>
            <a:r>
              <a:rPr lang="en-US" dirty="0" smtClean="0"/>
              <a:t> do </a:t>
            </a:r>
            <a:r>
              <a:rPr lang="en-US" dirty="0" err="1" smtClean="0"/>
              <a:t>acúmulo</a:t>
            </a:r>
            <a:r>
              <a:rPr lang="en-US" dirty="0" smtClean="0"/>
              <a:t> das </a:t>
            </a:r>
            <a:r>
              <a:rPr lang="en-US" dirty="0" err="1" smtClean="0"/>
              <a:t>evidências</a:t>
            </a:r>
            <a:r>
              <a:rPr lang="en-US" dirty="0" smtClean="0"/>
              <a:t>, e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usado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predizer</a:t>
            </a:r>
            <a:r>
              <a:rPr lang="en-US" dirty="0" smtClean="0"/>
              <a:t> a </a:t>
            </a:r>
            <a:r>
              <a:rPr lang="en-US" dirty="0" err="1" smtClean="0"/>
              <a:t>escolha</a:t>
            </a:r>
            <a:r>
              <a:rPr lang="en-US" dirty="0" smtClean="0"/>
              <a:t> e o tempo de </a:t>
            </a:r>
            <a:r>
              <a:rPr lang="en-US" dirty="0" err="1" smtClean="0"/>
              <a:t>resposta</a:t>
            </a:r>
            <a:r>
              <a:rPr lang="en-US" dirty="0" smtClean="0"/>
              <a:t>)</a:t>
            </a:r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r>
              <a:rPr lang="pt-BR" dirty="0" err="1" smtClean="0"/>
              <a:t>Jocelaine</a:t>
            </a:r>
            <a:r>
              <a:rPr lang="pt-BR" dirty="0" smtClean="0"/>
              <a:t> Martins da Silveira</a:t>
            </a:r>
          </a:p>
          <a:p>
            <a:pPr algn="ctr">
              <a:buNone/>
            </a:pPr>
            <a:r>
              <a:rPr lang="pt-BR" dirty="0" smtClean="0"/>
              <a:t>CRP 08/05001</a:t>
            </a:r>
          </a:p>
          <a:p>
            <a:pPr algn="ctr">
              <a:buNone/>
            </a:pPr>
            <a:r>
              <a:rPr lang="pt-BR" dirty="0" smtClean="0">
                <a:hlinkClick r:id="rId2"/>
              </a:rPr>
              <a:t>http://lattes.cnpq.br/4872056214195619</a:t>
            </a: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 algn="ctr">
              <a:buNone/>
            </a:pP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Dados -</a:t>
            </a:r>
            <a:endParaRPr lang="en-US" dirty="0" smtClean="0"/>
          </a:p>
          <a:p>
            <a:pPr algn="just"/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conservadores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,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juntar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evidências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estava</a:t>
            </a:r>
            <a:r>
              <a:rPr lang="en-US" dirty="0" err="1" smtClean="0"/>
              <a:t>m</a:t>
            </a:r>
            <a:r>
              <a:rPr lang="en-US" dirty="0" smtClean="0"/>
              <a:t> </a:t>
            </a:r>
            <a:r>
              <a:rPr lang="en-US" dirty="0" err="1" smtClean="0"/>
              <a:t>diante</a:t>
            </a:r>
            <a:r>
              <a:rPr lang="en-US" dirty="0" smtClean="0"/>
              <a:t> de um </a:t>
            </a:r>
            <a:r>
              <a:rPr lang="en-US" dirty="0" err="1" smtClean="0"/>
              <a:t>alvo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era afro-</a:t>
            </a:r>
            <a:r>
              <a:rPr lang="en-US" dirty="0" err="1" smtClean="0"/>
              <a:t>descendente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pt-BR" dirty="0" err="1" smtClean="0"/>
              <a:t>Pleskac</a:t>
            </a:r>
            <a:r>
              <a:rPr lang="pt-BR" dirty="0" smtClean="0"/>
              <a:t> </a:t>
            </a:r>
            <a:r>
              <a:rPr lang="pt-BR" dirty="0" err="1" smtClean="0"/>
              <a:t>et</a:t>
            </a:r>
            <a:r>
              <a:rPr lang="pt-BR" dirty="0" smtClean="0"/>
              <a:t> al., 2018</a:t>
            </a:r>
            <a:r>
              <a:rPr lang="pt-BR" dirty="0" smtClean="0"/>
              <a:t>).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participants </a:t>
            </a:r>
            <a:r>
              <a:rPr lang="en-US" dirty="0" smtClean="0"/>
              <a:t>required more information before making a decision to shoot a Black target…</a:t>
            </a:r>
          </a:p>
          <a:p>
            <a:pPr algn="just"/>
            <a:r>
              <a:rPr lang="en-US" dirty="0" smtClean="0"/>
              <a:t>Johnson et  al. (2018) also found that untrained civilians gathered evidence quicker when faced with a Black target. This bias, however, was not observed in trained officers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pt-BR" dirty="0" smtClean="0"/>
              <a:t>                </a:t>
            </a:r>
            <a:r>
              <a:rPr lang="pt-BR" dirty="0" smtClean="0"/>
              <a:t>Decisões advindas da experiência (D</a:t>
            </a:r>
            <a:r>
              <a:rPr lang="en-US" dirty="0" err="1" smtClean="0"/>
              <a:t>ecisions</a:t>
            </a:r>
            <a:r>
              <a:rPr lang="en-US" dirty="0" smtClean="0"/>
              <a:t> </a:t>
            </a:r>
            <a:r>
              <a:rPr lang="en-US" dirty="0" smtClean="0"/>
              <a:t>from </a:t>
            </a:r>
            <a:r>
              <a:rPr lang="en-US" dirty="0" smtClean="0"/>
              <a:t>experience - DFE</a:t>
            </a:r>
            <a:r>
              <a:rPr lang="en-US" dirty="0" smtClean="0"/>
              <a:t>; </a:t>
            </a:r>
            <a:r>
              <a:rPr lang="en-US" dirty="0" err="1" smtClean="0"/>
              <a:t>Hertwig</a:t>
            </a:r>
            <a:r>
              <a:rPr lang="en-US" dirty="0" smtClean="0"/>
              <a:t> et al., 2004)</a:t>
            </a:r>
            <a:endParaRPr lang="pt-BR" dirty="0" smtClean="0"/>
          </a:p>
          <a:p>
            <a:pPr algn="just">
              <a:buNone/>
            </a:pPr>
            <a:endParaRPr lang="pt-BR" dirty="0" smtClean="0"/>
          </a:p>
          <a:p>
            <a:pPr algn="just">
              <a:buNone/>
            </a:pPr>
            <a:r>
              <a:rPr lang="en-US" dirty="0" smtClean="0"/>
              <a:t> </a:t>
            </a:r>
            <a:r>
              <a:rPr lang="en-US" dirty="0" smtClean="0"/>
              <a:t>   </a:t>
            </a:r>
            <a:r>
              <a:rPr lang="en-US" dirty="0" err="1" smtClean="0"/>
              <a:t>Pesquisadores</a:t>
            </a:r>
            <a:r>
              <a:rPr lang="en-US" dirty="0" smtClean="0"/>
              <a:t> </a:t>
            </a:r>
            <a:r>
              <a:rPr lang="en-US" dirty="0" err="1" smtClean="0"/>
              <a:t>criaram</a:t>
            </a:r>
            <a:r>
              <a:rPr lang="en-US" dirty="0" smtClean="0"/>
              <a:t> </a:t>
            </a:r>
            <a:r>
              <a:rPr lang="en-US" dirty="0" err="1" smtClean="0"/>
              <a:t>novos</a:t>
            </a:r>
            <a:r>
              <a:rPr lang="en-US" dirty="0" smtClean="0"/>
              <a:t> </a:t>
            </a:r>
            <a:r>
              <a:rPr lang="en-US" dirty="0" err="1" smtClean="0"/>
              <a:t>paradigmas</a:t>
            </a:r>
            <a:r>
              <a:rPr lang="en-US" dirty="0" smtClean="0"/>
              <a:t> </a:t>
            </a:r>
            <a:r>
              <a:rPr lang="en-US" dirty="0" err="1" smtClean="0"/>
              <a:t>experimentais</a:t>
            </a:r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quais</a:t>
            </a:r>
            <a:r>
              <a:rPr lang="en-US" dirty="0" smtClean="0"/>
              <a:t> as </a:t>
            </a:r>
            <a:r>
              <a:rPr lang="en-US" dirty="0" err="1" smtClean="0"/>
              <a:t>pessoas</a:t>
            </a:r>
            <a:r>
              <a:rPr lang="en-US" dirty="0" smtClean="0"/>
              <a:t> </a:t>
            </a:r>
            <a:r>
              <a:rPr lang="en-US" dirty="0" err="1" smtClean="0"/>
              <a:t>tomam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 </a:t>
            </a:r>
            <a:r>
              <a:rPr lang="en-US" dirty="0" err="1" smtClean="0"/>
              <a:t>repetidas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e </a:t>
            </a:r>
            <a:r>
              <a:rPr lang="en-US" dirty="0" err="1" smtClean="0">
                <a:solidFill>
                  <a:srgbClr val="FF0000"/>
                </a:solidFill>
              </a:rPr>
              <a:t>aprendem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sobre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probabilidade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ou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riscos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of </a:t>
            </a:r>
            <a:r>
              <a:rPr lang="en-US" dirty="0" err="1" smtClean="0">
                <a:solidFill>
                  <a:srgbClr val="FF0000"/>
                </a:solidFill>
              </a:rPr>
              <a:t>resultados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diferentes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/>
              <a:t>primariamente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meio</a:t>
            </a:r>
            <a:r>
              <a:rPr lang="en-US" dirty="0" smtClean="0"/>
              <a:t> de </a:t>
            </a:r>
            <a:r>
              <a:rPr lang="en-US" dirty="0" err="1" smtClean="0"/>
              <a:t>suas</a:t>
            </a:r>
            <a:r>
              <a:rPr lang="en-US" dirty="0" smtClean="0"/>
              <a:t> </a:t>
            </a:r>
            <a:r>
              <a:rPr lang="en-US" dirty="0" err="1" smtClean="0"/>
              <a:t>experiências</a:t>
            </a:r>
            <a:r>
              <a:rPr lang="en-US" dirty="0" smtClean="0"/>
              <a:t> </a:t>
            </a:r>
            <a:endParaRPr lang="pt-BR" dirty="0" smtClean="0"/>
          </a:p>
          <a:p>
            <a:pPr>
              <a:buNone/>
            </a:pP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gap</a:t>
            </a:r>
            <a:r>
              <a:rPr lang="pt-BR" dirty="0" smtClean="0"/>
              <a:t> da descrição X experiência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en-US" dirty="0" err="1" smtClean="0"/>
              <a:t>Diferenças</a:t>
            </a:r>
            <a:r>
              <a:rPr lang="en-US" dirty="0" smtClean="0"/>
              <a:t> </a:t>
            </a:r>
            <a:r>
              <a:rPr lang="en-US" dirty="0" err="1" smtClean="0"/>
              <a:t>sistemáticas</a:t>
            </a:r>
            <a:r>
              <a:rPr lang="en-US" dirty="0" smtClean="0"/>
              <a:t> e </a:t>
            </a:r>
            <a:r>
              <a:rPr lang="en-US" dirty="0" err="1" smtClean="0"/>
              <a:t>robustas</a:t>
            </a:r>
            <a:r>
              <a:rPr lang="en-US" dirty="0" smtClean="0"/>
              <a:t> entre as </a:t>
            </a:r>
            <a:r>
              <a:rPr lang="en-US" dirty="0" err="1" smtClean="0"/>
              <a:t>decisões</a:t>
            </a:r>
            <a:r>
              <a:rPr lang="en-US" dirty="0" smtClean="0"/>
              <a:t> com base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descrições</a:t>
            </a:r>
            <a:r>
              <a:rPr lang="en-US" dirty="0" smtClean="0"/>
              <a:t> e com base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experiencia</a:t>
            </a:r>
            <a:r>
              <a:rPr lang="en-US" dirty="0" smtClean="0"/>
              <a:t>  </a:t>
            </a:r>
            <a:r>
              <a:rPr lang="en-US" dirty="0" smtClean="0"/>
              <a:t>(</a:t>
            </a:r>
            <a:r>
              <a:rPr lang="en-US" dirty="0" err="1" smtClean="0"/>
              <a:t>Hertwig</a:t>
            </a:r>
            <a:r>
              <a:rPr lang="en-US" dirty="0" smtClean="0"/>
              <a:t> et  al., 2004; </a:t>
            </a:r>
            <a:r>
              <a:rPr lang="en-US" dirty="0" err="1" smtClean="0"/>
              <a:t>Hertwig</a:t>
            </a:r>
            <a:r>
              <a:rPr lang="en-US" dirty="0" smtClean="0"/>
              <a:t> and </a:t>
            </a:r>
            <a:r>
              <a:rPr lang="en-US" dirty="0" err="1" smtClean="0"/>
              <a:t>Erev</a:t>
            </a:r>
            <a:r>
              <a:rPr lang="en-US" dirty="0" smtClean="0"/>
              <a:t>, 2009)</a:t>
            </a:r>
          </a:p>
          <a:p>
            <a:pPr algn="just"/>
            <a:r>
              <a:rPr lang="en-US" dirty="0" smtClean="0"/>
              <a:t>Os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diferentes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a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relevante</a:t>
            </a:r>
            <a:r>
              <a:rPr lang="en-US" dirty="0" smtClean="0"/>
              <a:t> é </a:t>
            </a:r>
            <a:r>
              <a:rPr lang="en-US" dirty="0" err="1" smtClean="0"/>
              <a:t>adquirida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meio</a:t>
            </a:r>
            <a:r>
              <a:rPr lang="en-US" dirty="0" smtClean="0"/>
              <a:t> de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sequenciais</a:t>
            </a:r>
            <a:r>
              <a:rPr lang="en-US" dirty="0" smtClean="0"/>
              <a:t>  </a:t>
            </a:r>
            <a:r>
              <a:rPr lang="en-US" dirty="0" err="1" smtClean="0"/>
              <a:t>experimentados</a:t>
            </a:r>
            <a:r>
              <a:rPr lang="en-US" dirty="0" smtClean="0"/>
              <a:t> a </a:t>
            </a:r>
            <a:r>
              <a:rPr lang="en-US" dirty="0" err="1" smtClean="0"/>
              <a:t>partir</a:t>
            </a:r>
            <a:r>
              <a:rPr lang="en-US" dirty="0" smtClean="0"/>
              <a:t> das </a:t>
            </a:r>
            <a:r>
              <a:rPr lang="en-US" dirty="0" err="1" smtClean="0"/>
              <a:t>opções</a:t>
            </a:r>
            <a:r>
              <a:rPr lang="en-US" dirty="0" smtClean="0"/>
              <a:t> de </a:t>
            </a:r>
            <a:r>
              <a:rPr lang="en-US" dirty="0" err="1" smtClean="0"/>
              <a:t>escolha</a:t>
            </a:r>
            <a:r>
              <a:rPr lang="en-US" dirty="0" smtClean="0"/>
              <a:t> X </a:t>
            </a:r>
            <a:r>
              <a:rPr lang="en-US" dirty="0" err="1" smtClean="0"/>
              <a:t>descrições</a:t>
            </a:r>
            <a:r>
              <a:rPr lang="en-US" dirty="0" smtClean="0"/>
              <a:t> </a:t>
            </a:r>
            <a:r>
              <a:rPr lang="en-US" dirty="0" err="1" smtClean="0"/>
              <a:t>sumárias</a:t>
            </a:r>
            <a:r>
              <a:rPr lang="en-US" dirty="0" smtClean="0"/>
              <a:t> as </a:t>
            </a:r>
            <a:r>
              <a:rPr lang="en-US" dirty="0" err="1" smtClean="0"/>
              <a:t>opções</a:t>
            </a:r>
            <a:r>
              <a:rPr lang="en-US" dirty="0" smtClean="0"/>
              <a:t> de </a:t>
            </a:r>
            <a:r>
              <a:rPr lang="en-US" dirty="0" err="1" smtClean="0"/>
              <a:t>escolha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800" dirty="0" err="1" smtClean="0"/>
              <a:t>Larraharge</a:t>
            </a:r>
            <a:r>
              <a:rPr lang="en-US" sz="2800" dirty="0" smtClean="0"/>
              <a:t> and Gonzalez (replicated over several conditions by </a:t>
            </a:r>
            <a:r>
              <a:rPr lang="en-US" sz="2800" dirty="0" err="1" smtClean="0"/>
              <a:t>Erev</a:t>
            </a:r>
            <a:r>
              <a:rPr lang="en-US" sz="2800" dirty="0" smtClean="0"/>
              <a:t> et al., 2017)</a:t>
            </a:r>
            <a:endParaRPr lang="pt-BR" sz="28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err="1" smtClean="0"/>
              <a:t>Tomando</a:t>
            </a:r>
            <a:r>
              <a:rPr lang="en-US" dirty="0" smtClean="0"/>
              <a:t> </a:t>
            </a:r>
            <a:r>
              <a:rPr lang="en-US" dirty="0" err="1" smtClean="0"/>
              <a:t>decisões</a:t>
            </a:r>
            <a:r>
              <a:rPr lang="en-US" dirty="0" smtClean="0"/>
              <a:t> </a:t>
            </a:r>
            <a:r>
              <a:rPr lang="en-US" dirty="0" err="1" smtClean="0"/>
              <a:t>repetidas</a:t>
            </a:r>
            <a:r>
              <a:rPr lang="en-US" dirty="0" smtClean="0"/>
              <a:t> </a:t>
            </a:r>
            <a:r>
              <a:rPr lang="en-US" dirty="0" err="1" smtClean="0"/>
              <a:t>quando</a:t>
            </a:r>
            <a:r>
              <a:rPr lang="en-US" dirty="0" smtClean="0"/>
              <a:t> </a:t>
            </a:r>
            <a:r>
              <a:rPr lang="en-US" dirty="0" err="1" smtClean="0"/>
              <a:t>apresentadas</a:t>
            </a:r>
            <a:r>
              <a:rPr lang="en-US" dirty="0" smtClean="0"/>
              <a:t> </a:t>
            </a:r>
            <a:r>
              <a:rPr lang="en-US" dirty="0" err="1" smtClean="0"/>
              <a:t>descrições</a:t>
            </a:r>
            <a:r>
              <a:rPr lang="en-US" dirty="0" smtClean="0"/>
              <a:t> de </a:t>
            </a:r>
            <a:r>
              <a:rPr lang="en-US" dirty="0" err="1" smtClean="0"/>
              <a:t>risco</a:t>
            </a:r>
            <a:r>
              <a:rPr lang="en-US" dirty="0" smtClean="0"/>
              <a:t> </a:t>
            </a:r>
            <a:r>
              <a:rPr lang="en-US" dirty="0" err="1" smtClean="0"/>
              <a:t>levama</a:t>
            </a:r>
            <a:r>
              <a:rPr lang="en-US" dirty="0" smtClean="0"/>
              <a:t> um </a:t>
            </a:r>
            <a:r>
              <a:rPr lang="en-US" dirty="0" err="1" smtClean="0"/>
              <a:t>comportamento</a:t>
            </a:r>
            <a:r>
              <a:rPr lang="en-US" dirty="0" smtClean="0"/>
              <a:t> sob 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descrição</a:t>
            </a:r>
            <a:r>
              <a:rPr lang="en-US" dirty="0" smtClean="0"/>
              <a:t> e </a:t>
            </a:r>
            <a:r>
              <a:rPr lang="en-US" dirty="0" err="1" smtClean="0"/>
              <a:t>rapidamente</a:t>
            </a:r>
            <a:r>
              <a:rPr lang="en-US" dirty="0" smtClean="0"/>
              <a:t> </a:t>
            </a:r>
            <a:r>
              <a:rPr lang="en-US" dirty="0" err="1" smtClean="0"/>
              <a:t>esse</a:t>
            </a:r>
            <a:r>
              <a:rPr lang="en-US" dirty="0" smtClean="0"/>
              <a:t> </a:t>
            </a:r>
            <a:r>
              <a:rPr lang="en-US" dirty="0" err="1" smtClean="0"/>
              <a:t>padrão</a:t>
            </a:r>
            <a:r>
              <a:rPr lang="en-US" dirty="0" smtClean="0"/>
              <a:t> </a:t>
            </a:r>
            <a:r>
              <a:rPr lang="en-US" dirty="0" err="1" smtClean="0"/>
              <a:t>volta</a:t>
            </a:r>
            <a:r>
              <a:rPr lang="en-US" dirty="0" smtClean="0"/>
              <a:t> a </a:t>
            </a:r>
            <a:r>
              <a:rPr lang="en-US" dirty="0" err="1" smtClean="0"/>
              <a:t>ficar</a:t>
            </a:r>
            <a:r>
              <a:rPr lang="en-US" dirty="0" smtClean="0"/>
              <a:t> sob </a:t>
            </a:r>
            <a:r>
              <a:rPr lang="en-US" dirty="0" err="1" smtClean="0"/>
              <a:t>controle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experiência</a:t>
            </a:r>
            <a:r>
              <a:rPr lang="en-US" dirty="0" smtClean="0"/>
              <a:t>. (</a:t>
            </a:r>
            <a:r>
              <a:rPr lang="en-US" dirty="0" err="1" smtClean="0"/>
              <a:t>aqui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caberia</a:t>
            </a:r>
            <a:r>
              <a:rPr lang="en-US" dirty="0" smtClean="0"/>
              <a:t> um </a:t>
            </a:r>
            <a:r>
              <a:rPr lang="en-US" dirty="0" err="1" smtClean="0"/>
              <a:t>longo</a:t>
            </a:r>
            <a:r>
              <a:rPr lang="en-US" dirty="0" smtClean="0"/>
              <a:t> </a:t>
            </a:r>
            <a:r>
              <a:rPr lang="en-US" dirty="0" err="1" smtClean="0"/>
              <a:t>parênteses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Comportamento</a:t>
            </a:r>
            <a:r>
              <a:rPr lang="en-US" dirty="0" smtClean="0"/>
              <a:t> </a:t>
            </a:r>
            <a:r>
              <a:rPr lang="en-US" dirty="0" err="1" smtClean="0"/>
              <a:t>Governado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Regras</a:t>
            </a:r>
            <a:r>
              <a:rPr lang="en-US" dirty="0" smtClean="0"/>
              <a:t> x </a:t>
            </a:r>
            <a:r>
              <a:rPr lang="en-US" dirty="0" err="1" smtClean="0"/>
              <a:t>Modelado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Contingências</a:t>
            </a:r>
            <a:r>
              <a:rPr lang="en-US" dirty="0" smtClean="0"/>
              <a:t>)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Dados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Reações</a:t>
            </a:r>
            <a:r>
              <a:rPr lang="en-US" dirty="0" smtClean="0"/>
              <a:t> a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negativos</a:t>
            </a:r>
            <a:r>
              <a:rPr lang="en-US" dirty="0" smtClean="0"/>
              <a:t> </a:t>
            </a:r>
            <a:r>
              <a:rPr lang="en-US" dirty="0" err="1" smtClean="0"/>
              <a:t>raros</a:t>
            </a:r>
            <a:r>
              <a:rPr lang="en-US" dirty="0" smtClean="0"/>
              <a:t> </a:t>
            </a:r>
            <a:r>
              <a:rPr lang="en-US" dirty="0" err="1" smtClean="0"/>
              <a:t>mudam</a:t>
            </a:r>
            <a:r>
              <a:rPr lang="en-US" dirty="0" smtClean="0"/>
              <a:t> a </a:t>
            </a:r>
            <a:r>
              <a:rPr lang="en-US" dirty="0" err="1" smtClean="0"/>
              <a:t>depender</a:t>
            </a:r>
            <a:r>
              <a:rPr lang="en-US" dirty="0" smtClean="0"/>
              <a:t> de um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negativo</a:t>
            </a:r>
            <a:r>
              <a:rPr lang="en-US" dirty="0" smtClean="0"/>
              <a:t> </a:t>
            </a:r>
            <a:r>
              <a:rPr lang="en-US" dirty="0" err="1" smtClean="0"/>
              <a:t>raro</a:t>
            </a:r>
            <a:r>
              <a:rPr lang="en-US" dirty="0" smtClean="0"/>
              <a:t>, </a:t>
            </a:r>
            <a:r>
              <a:rPr lang="en-US" dirty="0" err="1" smtClean="0"/>
              <a:t>mas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importante</a:t>
            </a:r>
            <a:r>
              <a:rPr lang="en-US" dirty="0" smtClean="0"/>
              <a:t>, </a:t>
            </a:r>
            <a:r>
              <a:rPr lang="en-US" dirty="0" smtClean="0"/>
              <a:t> a </a:t>
            </a:r>
            <a:r>
              <a:rPr lang="en-US" dirty="0" err="1" smtClean="0"/>
              <a:t>depender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frequencia</a:t>
            </a:r>
            <a:r>
              <a:rPr lang="en-US" dirty="0" smtClean="0"/>
              <a:t> com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pessoa</a:t>
            </a:r>
            <a:r>
              <a:rPr lang="en-US" dirty="0" smtClean="0"/>
              <a:t> </a:t>
            </a:r>
            <a:r>
              <a:rPr lang="en-US" dirty="0" err="1" smtClean="0"/>
              <a:t>experimentou</a:t>
            </a:r>
            <a:r>
              <a:rPr lang="en-US" dirty="0" smtClean="0"/>
              <a:t> </a:t>
            </a:r>
            <a:r>
              <a:rPr lang="en-US" dirty="0" smtClean="0"/>
              <a:t>um </a:t>
            </a:r>
            <a:r>
              <a:rPr lang="en-US" dirty="0" err="1" smtClean="0"/>
              <a:t>resultado</a:t>
            </a:r>
            <a:r>
              <a:rPr lang="en-US" dirty="0" smtClean="0"/>
              <a:t> </a:t>
            </a:r>
            <a:r>
              <a:rPr lang="en-US" dirty="0" err="1" smtClean="0"/>
              <a:t>positivo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mesma</a:t>
            </a:r>
            <a:r>
              <a:rPr lang="en-US" dirty="0" smtClean="0"/>
              <a:t> </a:t>
            </a:r>
            <a:r>
              <a:rPr lang="en-US" dirty="0" err="1" smtClean="0"/>
              <a:t>circunstância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(Louisiana 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en-US" dirty="0" smtClean="0"/>
              <a:t>O </a:t>
            </a:r>
            <a:r>
              <a:rPr lang="en-US" dirty="0" err="1" smtClean="0"/>
              <a:t>chamado</a:t>
            </a:r>
            <a:r>
              <a:rPr lang="en-US" dirty="0" smtClean="0"/>
              <a:t> Gap </a:t>
            </a:r>
            <a:r>
              <a:rPr lang="en-US" dirty="0" err="1" smtClean="0"/>
              <a:t>descrição-experiência</a:t>
            </a:r>
            <a:r>
              <a:rPr lang="en-US" dirty="0" smtClean="0"/>
              <a:t> é um </a:t>
            </a:r>
            <a:r>
              <a:rPr lang="en-US" dirty="0" err="1" smtClean="0"/>
              <a:t>fenômeno</a:t>
            </a:r>
            <a:r>
              <a:rPr lang="en-US" dirty="0" smtClean="0"/>
              <a:t> </a:t>
            </a:r>
            <a:r>
              <a:rPr lang="en-US" dirty="0" err="1" smtClean="0"/>
              <a:t>robusto</a:t>
            </a:r>
            <a:r>
              <a:rPr lang="en-US" dirty="0" smtClean="0"/>
              <a:t> </a:t>
            </a:r>
            <a:r>
              <a:rPr lang="en-US" dirty="0" smtClean="0"/>
              <a:t>(Barron and </a:t>
            </a:r>
            <a:r>
              <a:rPr lang="en-US" dirty="0" err="1" smtClean="0"/>
              <a:t>Erev</a:t>
            </a:r>
            <a:r>
              <a:rPr lang="en-US" dirty="0" smtClean="0"/>
              <a:t>, 2003; </a:t>
            </a:r>
            <a:r>
              <a:rPr lang="en-US" dirty="0" err="1" smtClean="0"/>
              <a:t>Hertwig</a:t>
            </a:r>
            <a:r>
              <a:rPr lang="en-US" dirty="0" smtClean="0"/>
              <a:t> et  al., 2004; Gonzalez and </a:t>
            </a:r>
            <a:r>
              <a:rPr lang="en-US" dirty="0" err="1" smtClean="0"/>
              <a:t>Dutt</a:t>
            </a:r>
            <a:r>
              <a:rPr lang="en-US" dirty="0" smtClean="0"/>
              <a:t>, 2011) </a:t>
            </a:r>
            <a:r>
              <a:rPr lang="en-US" dirty="0" err="1" smtClean="0"/>
              <a:t>sendo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as </a:t>
            </a:r>
            <a:r>
              <a:rPr lang="en-US" dirty="0" err="1" smtClean="0"/>
              <a:t>reações</a:t>
            </a:r>
            <a:r>
              <a:rPr lang="en-US" dirty="0" smtClean="0"/>
              <a:t> </a:t>
            </a:r>
            <a:r>
              <a:rPr lang="en-US" dirty="0" err="1" smtClean="0"/>
              <a:t>aos</a:t>
            </a:r>
            <a:r>
              <a:rPr lang="en-US" dirty="0" smtClean="0"/>
              <a:t> </a:t>
            </a:r>
            <a:r>
              <a:rPr lang="en-US" dirty="0" err="1" smtClean="0"/>
              <a:t>evetos</a:t>
            </a:r>
            <a:r>
              <a:rPr lang="en-US" dirty="0" smtClean="0"/>
              <a:t> </a:t>
            </a:r>
            <a:r>
              <a:rPr lang="en-US" dirty="0" err="1" smtClean="0"/>
              <a:t>raros</a:t>
            </a:r>
            <a:r>
              <a:rPr lang="en-US" dirty="0" smtClean="0"/>
              <a:t>, </a:t>
            </a:r>
            <a:r>
              <a:rPr lang="en-US" dirty="0" err="1" smtClean="0"/>
              <a:t>são</a:t>
            </a:r>
            <a:r>
              <a:rPr lang="en-US" dirty="0" smtClean="0"/>
              <a:t>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achados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importantes</a:t>
            </a:r>
            <a:r>
              <a:rPr lang="en-US" dirty="0" smtClean="0"/>
              <a:t>. </a:t>
            </a:r>
            <a:endParaRPr lang="en-US" sz="22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(Louisiana 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Harman </a:t>
            </a:r>
            <a:r>
              <a:rPr lang="en-US" dirty="0" smtClean="0"/>
              <a:t>and Gonzalez (2015), </a:t>
            </a:r>
            <a:r>
              <a:rPr lang="en-US" dirty="0" smtClean="0"/>
              <a:t> </a:t>
            </a:r>
            <a:r>
              <a:rPr lang="en-US" dirty="0" err="1" smtClean="0"/>
              <a:t>superreação</a:t>
            </a:r>
            <a:r>
              <a:rPr lang="en-US" dirty="0" smtClean="0"/>
              <a:t> a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raros</a:t>
            </a:r>
            <a:r>
              <a:rPr lang="en-US" dirty="0" smtClean="0"/>
              <a:t> é </a:t>
            </a:r>
            <a:r>
              <a:rPr lang="en-US" dirty="0" err="1" smtClean="0"/>
              <a:t>dinâmica</a:t>
            </a:r>
            <a:r>
              <a:rPr lang="en-US" dirty="0" smtClean="0"/>
              <a:t> e </a:t>
            </a:r>
            <a:r>
              <a:rPr lang="en-US" dirty="0" err="1" smtClean="0"/>
              <a:t>depende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frequência</a:t>
            </a:r>
            <a:r>
              <a:rPr lang="en-US" dirty="0" smtClean="0"/>
              <a:t> de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não</a:t>
            </a:r>
            <a:r>
              <a:rPr lang="en-US" dirty="0" smtClean="0"/>
              <a:t> </a:t>
            </a:r>
            <a:r>
              <a:rPr lang="en-US" dirty="0" err="1" smtClean="0"/>
              <a:t>consequenciais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foram</a:t>
            </a:r>
            <a:r>
              <a:rPr lang="en-US" dirty="0" smtClean="0"/>
              <a:t> </a:t>
            </a:r>
            <a:r>
              <a:rPr lang="en-US" dirty="0" err="1" smtClean="0"/>
              <a:t>experimentados</a:t>
            </a:r>
            <a:r>
              <a:rPr lang="en-US" dirty="0" smtClean="0"/>
              <a:t>, </a:t>
            </a:r>
            <a:r>
              <a:rPr lang="en-US" dirty="0" err="1" smtClean="0"/>
              <a:t>isso</a:t>
            </a:r>
            <a:r>
              <a:rPr lang="en-US" dirty="0" smtClean="0"/>
              <a:t> </a:t>
            </a:r>
            <a:r>
              <a:rPr lang="en-US" dirty="0" err="1" smtClean="0"/>
              <a:t>prediz</a:t>
            </a:r>
            <a:r>
              <a:rPr lang="en-US" dirty="0" smtClean="0"/>
              <a:t>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policiais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experientes</a:t>
            </a:r>
            <a:r>
              <a:rPr lang="en-US" dirty="0" smtClean="0">
                <a:solidFill>
                  <a:srgbClr val="FF0000"/>
                </a:solidFill>
              </a:rPr>
              <a:t>, com </a:t>
            </a:r>
            <a:r>
              <a:rPr lang="en-US" dirty="0" err="1" smtClean="0">
                <a:solidFill>
                  <a:srgbClr val="FF0000"/>
                </a:solidFill>
              </a:rPr>
              <a:t>anos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experiência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confrontos</a:t>
            </a:r>
            <a:r>
              <a:rPr lang="en-US" dirty="0" smtClean="0">
                <a:solidFill>
                  <a:srgbClr val="FF0000"/>
                </a:solidFill>
              </a:rPr>
              <a:t>,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reagem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sem</a:t>
            </a:r>
            <a:r>
              <a:rPr lang="en-US" dirty="0" smtClean="0">
                <a:solidFill>
                  <a:srgbClr val="FF0000"/>
                </a:solidFill>
              </a:rPr>
              <a:t> o </a:t>
            </a:r>
            <a:r>
              <a:rPr lang="en-US" dirty="0" err="1" smtClean="0">
                <a:solidFill>
                  <a:srgbClr val="FF0000"/>
                </a:solidFill>
              </a:rPr>
              <a:t>uso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força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err="1" smtClean="0">
                <a:solidFill>
                  <a:srgbClr val="FF0000"/>
                </a:solidFill>
              </a:rPr>
              <a:t>uma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situação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baixo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risco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>
                <a:solidFill>
                  <a:srgbClr val="FF0000"/>
                </a:solidFill>
              </a:rPr>
              <a:t>do </a:t>
            </a:r>
            <a:r>
              <a:rPr lang="en-US" dirty="0" err="1" smtClean="0">
                <a:solidFill>
                  <a:srgbClr val="FF0000"/>
                </a:solidFill>
              </a:rPr>
              <a:t>que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policiais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mais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novos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(Louisiana 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err="1" smtClean="0"/>
              <a:t>Percepção</a:t>
            </a:r>
            <a:r>
              <a:rPr lang="en-US" dirty="0" smtClean="0"/>
              <a:t> de </a:t>
            </a:r>
            <a:r>
              <a:rPr lang="en-US" dirty="0" err="1" smtClean="0"/>
              <a:t>risco</a:t>
            </a:r>
            <a:r>
              <a:rPr lang="en-US" dirty="0" smtClean="0"/>
              <a:t>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influenciada</a:t>
            </a:r>
            <a:r>
              <a:rPr lang="en-US" dirty="0" smtClean="0"/>
              <a:t> </a:t>
            </a:r>
            <a:r>
              <a:rPr lang="en-US" dirty="0" err="1" smtClean="0"/>
              <a:t>também</a:t>
            </a:r>
            <a:r>
              <a:rPr lang="en-US" dirty="0" smtClean="0"/>
              <a:t> </a:t>
            </a:r>
            <a:r>
              <a:rPr lang="en-US" dirty="0" err="1" smtClean="0"/>
              <a:t>por</a:t>
            </a:r>
            <a:r>
              <a:rPr lang="en-US" dirty="0" smtClean="0"/>
              <a:t> </a:t>
            </a:r>
            <a:r>
              <a:rPr lang="en-US" dirty="0" err="1" smtClean="0"/>
              <a:t>outros</a:t>
            </a:r>
            <a:r>
              <a:rPr lang="en-US" dirty="0" smtClean="0"/>
              <a:t> </a:t>
            </a:r>
            <a:r>
              <a:rPr lang="en-US" dirty="0" err="1" smtClean="0"/>
              <a:t>fatores</a:t>
            </a:r>
            <a:r>
              <a:rPr lang="en-US" dirty="0" smtClean="0"/>
              <a:t>, </a:t>
            </a:r>
            <a:r>
              <a:rPr lang="en-US" dirty="0" err="1" smtClean="0"/>
              <a:t>além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experiência</a:t>
            </a:r>
            <a:r>
              <a:rPr lang="en-US" dirty="0" smtClean="0"/>
              <a:t> </a:t>
            </a:r>
            <a:r>
              <a:rPr lang="en-US" dirty="0" err="1" smtClean="0"/>
              <a:t>direta</a:t>
            </a:r>
            <a:r>
              <a:rPr lang="en-US" dirty="0" smtClean="0"/>
              <a:t> -</a:t>
            </a:r>
            <a:r>
              <a:rPr lang="en-US" dirty="0" smtClean="0"/>
              <a:t> </a:t>
            </a:r>
            <a:r>
              <a:rPr lang="en-US" dirty="0" smtClean="0"/>
              <a:t>(through social communication or media coverage), imagined outcomes, expectations, or simulated outcomes (i.e., training).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(Louisiana 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Assim</a:t>
            </a:r>
            <a:r>
              <a:rPr lang="en-US" dirty="0" smtClean="0"/>
              <a:t>, o simples </a:t>
            </a:r>
            <a:r>
              <a:rPr lang="en-US" dirty="0" err="1" smtClean="0"/>
              <a:t>treino</a:t>
            </a:r>
            <a:r>
              <a:rPr lang="en-US" dirty="0" smtClean="0"/>
              <a:t> de </a:t>
            </a:r>
            <a:r>
              <a:rPr lang="en-US" dirty="0" err="1" smtClean="0"/>
              <a:t>policiais</a:t>
            </a:r>
            <a:r>
              <a:rPr lang="en-US" dirty="0" smtClean="0"/>
              <a:t> com base </a:t>
            </a:r>
            <a:r>
              <a:rPr lang="en-US" dirty="0" err="1" smtClean="0"/>
              <a:t>em</a:t>
            </a:r>
            <a:r>
              <a:rPr lang="en-US" dirty="0" smtClean="0"/>
              <a:t>  </a:t>
            </a:r>
            <a:r>
              <a:rPr lang="en-US" dirty="0" err="1" smtClean="0"/>
              <a:t>taxa</a:t>
            </a:r>
            <a:r>
              <a:rPr lang="en-US" dirty="0" smtClean="0"/>
              <a:t> de </a:t>
            </a:r>
            <a:r>
              <a:rPr lang="en-US" dirty="0" err="1" smtClean="0"/>
              <a:t>risco</a:t>
            </a:r>
            <a:r>
              <a:rPr lang="en-US" dirty="0" smtClean="0"/>
              <a:t> real </a:t>
            </a:r>
            <a:r>
              <a:rPr lang="en-US" dirty="0" err="1" smtClean="0"/>
              <a:t>seria</a:t>
            </a:r>
            <a:r>
              <a:rPr lang="en-US" dirty="0" smtClean="0"/>
              <a:t> </a:t>
            </a:r>
            <a:r>
              <a:rPr lang="en-US" dirty="0" err="1" smtClean="0"/>
              <a:t>inefetivo</a:t>
            </a:r>
            <a:r>
              <a:rPr lang="en-US" dirty="0" smtClean="0"/>
              <a:t>.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invés</a:t>
            </a:r>
            <a:r>
              <a:rPr lang="en-US" dirty="0" smtClean="0"/>
              <a:t>, </a:t>
            </a:r>
            <a:r>
              <a:rPr lang="en-US" dirty="0" err="1" smtClean="0"/>
              <a:t>experiências</a:t>
            </a:r>
            <a:r>
              <a:rPr lang="en-US" dirty="0" smtClean="0"/>
              <a:t> </a:t>
            </a:r>
            <a:r>
              <a:rPr lang="en-US" dirty="0" err="1" smtClean="0"/>
              <a:t>repetidas</a:t>
            </a:r>
            <a:r>
              <a:rPr lang="en-US" dirty="0" smtClean="0"/>
              <a:t> de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positivos</a:t>
            </a:r>
            <a:r>
              <a:rPr lang="en-US" dirty="0" smtClean="0"/>
              <a:t> </a:t>
            </a:r>
            <a:r>
              <a:rPr lang="en-US" dirty="0" smtClean="0"/>
              <a:t>–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vez</a:t>
            </a:r>
            <a:r>
              <a:rPr lang="en-US" dirty="0" smtClean="0"/>
              <a:t> de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imaginação</a:t>
            </a:r>
            <a:r>
              <a:rPr lang="en-US" dirty="0" smtClean="0"/>
              <a:t> </a:t>
            </a:r>
            <a:r>
              <a:rPr lang="en-US" dirty="0" err="1" smtClean="0"/>
              <a:t>ou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treino</a:t>
            </a:r>
            <a:r>
              <a:rPr lang="en-US" dirty="0" smtClean="0"/>
              <a:t> </a:t>
            </a:r>
            <a:r>
              <a:rPr lang="en-US" dirty="0" err="1" smtClean="0"/>
              <a:t>simulado</a:t>
            </a:r>
            <a:r>
              <a:rPr lang="en-US" dirty="0" smtClean="0"/>
              <a:t>, </a:t>
            </a:r>
            <a:r>
              <a:rPr lang="en-US" dirty="0" err="1" smtClean="0"/>
              <a:t>pode</a:t>
            </a:r>
            <a:r>
              <a:rPr lang="en-US" dirty="0" smtClean="0"/>
              <a:t> ser </a:t>
            </a:r>
            <a:r>
              <a:rPr lang="en-US" dirty="0" err="1" smtClean="0"/>
              <a:t>uma</a:t>
            </a:r>
            <a:r>
              <a:rPr lang="en-US" dirty="0" smtClean="0"/>
              <a:t> forma </a:t>
            </a:r>
            <a:r>
              <a:rPr lang="en-US" dirty="0" err="1" smtClean="0"/>
              <a:t>efetiva</a:t>
            </a:r>
            <a:r>
              <a:rPr lang="en-US" dirty="0" smtClean="0"/>
              <a:t> de </a:t>
            </a:r>
            <a:r>
              <a:rPr lang="en-US" dirty="0" err="1" smtClean="0"/>
              <a:t>manejar</a:t>
            </a:r>
            <a:r>
              <a:rPr lang="en-US" dirty="0" smtClean="0"/>
              <a:t> </a:t>
            </a:r>
            <a:r>
              <a:rPr lang="en-US" dirty="0" err="1" smtClean="0"/>
              <a:t>eventos</a:t>
            </a:r>
            <a:r>
              <a:rPr lang="en-US" dirty="0" smtClean="0"/>
              <a:t> </a:t>
            </a:r>
            <a:r>
              <a:rPr lang="en-US" dirty="0" err="1" smtClean="0"/>
              <a:t>raros</a:t>
            </a:r>
            <a:r>
              <a:rPr lang="en-US" dirty="0" smtClean="0"/>
              <a:t> e </a:t>
            </a:r>
            <a:r>
              <a:rPr lang="en-US" dirty="0" err="1" smtClean="0"/>
              <a:t>reduzir</a:t>
            </a:r>
            <a:r>
              <a:rPr lang="en-US" dirty="0" smtClean="0"/>
              <a:t> </a:t>
            </a:r>
            <a:r>
              <a:rPr lang="en-US" dirty="0" err="1" smtClean="0"/>
              <a:t>taxas</a:t>
            </a:r>
            <a:r>
              <a:rPr lang="en-US" dirty="0" smtClean="0"/>
              <a:t> de </a:t>
            </a:r>
            <a:r>
              <a:rPr lang="en-US" dirty="0" err="1" smtClean="0"/>
              <a:t>erro</a:t>
            </a:r>
            <a:r>
              <a:rPr lang="en-US" dirty="0" smtClean="0"/>
              <a:t>.</a:t>
            </a:r>
            <a:endParaRPr lang="en-US" dirty="0" smtClean="0"/>
          </a:p>
          <a:p>
            <a:pPr algn="just"/>
            <a:r>
              <a:rPr lang="en-US" dirty="0" err="1" smtClean="0"/>
              <a:t>Assim</a:t>
            </a:r>
            <a:r>
              <a:rPr lang="en-US" dirty="0" smtClean="0"/>
              <a:t>, </a:t>
            </a:r>
            <a:r>
              <a:rPr lang="en-US" dirty="0" smtClean="0">
                <a:solidFill>
                  <a:srgbClr val="FF0000"/>
                </a:solidFill>
              </a:rPr>
              <a:t>a 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literatura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recomendaria</a:t>
            </a:r>
            <a:r>
              <a:rPr lang="en-US" dirty="0" smtClean="0">
                <a:solidFill>
                  <a:srgbClr val="FF0000"/>
                </a:solidFill>
              </a:rPr>
              <a:t> a </a:t>
            </a:r>
            <a:r>
              <a:rPr lang="en-US" dirty="0" err="1" smtClean="0">
                <a:solidFill>
                  <a:srgbClr val="FF0000"/>
                </a:solidFill>
              </a:rPr>
              <a:t>criação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mais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resultados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positiivos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cenários</a:t>
            </a:r>
            <a:r>
              <a:rPr lang="en-US" dirty="0" smtClean="0">
                <a:solidFill>
                  <a:srgbClr val="FF0000"/>
                </a:solidFill>
              </a:rPr>
              <a:t> de </a:t>
            </a:r>
            <a:r>
              <a:rPr lang="en-US" dirty="0" err="1" smtClean="0">
                <a:solidFill>
                  <a:srgbClr val="FF0000"/>
                </a:solidFill>
              </a:rPr>
              <a:t>treino</a:t>
            </a:r>
            <a:r>
              <a:rPr lang="en-US" dirty="0" smtClean="0">
                <a:solidFill>
                  <a:srgbClr val="FF0000"/>
                </a:solidFill>
              </a:rPr>
              <a:t>, </a:t>
            </a:r>
            <a:r>
              <a:rPr lang="en-US" dirty="0" err="1" smtClean="0">
                <a:solidFill>
                  <a:srgbClr val="FF0000"/>
                </a:solidFill>
              </a:rPr>
              <a:t>em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vez</a:t>
            </a:r>
            <a:r>
              <a:rPr lang="en-US" dirty="0" smtClean="0">
                <a:solidFill>
                  <a:srgbClr val="FF0000"/>
                </a:solidFill>
              </a:rPr>
              <a:t> do </a:t>
            </a:r>
            <a:r>
              <a:rPr lang="en-US" dirty="0" err="1" smtClean="0">
                <a:solidFill>
                  <a:srgbClr val="FF0000"/>
                </a:solidFill>
              </a:rPr>
              <a:t>foco</a:t>
            </a:r>
            <a:r>
              <a:rPr lang="en-US" dirty="0" smtClean="0">
                <a:solidFill>
                  <a:srgbClr val="FF0000"/>
                </a:solidFill>
              </a:rPr>
              <a:t> centra</a:t>
            </a:r>
            <a:r>
              <a:rPr lang="en-US" dirty="0" smtClean="0">
                <a:solidFill>
                  <a:srgbClr val="FF0000"/>
                </a:solidFill>
              </a:rPr>
              <a:t>l </a:t>
            </a:r>
            <a:r>
              <a:rPr lang="en-US" dirty="0" err="1" smtClean="0">
                <a:solidFill>
                  <a:srgbClr val="FF0000"/>
                </a:solidFill>
              </a:rPr>
              <a:t>nos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resultados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da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força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err="1" smtClean="0">
                <a:solidFill>
                  <a:srgbClr val="FF0000"/>
                </a:solidFill>
              </a:rPr>
              <a:t>letal</a:t>
            </a:r>
            <a:endParaRPr lang="pt-BR" dirty="0">
              <a:solidFill>
                <a:srgbClr val="FF00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endParaRPr lang="pt-BR" dirty="0" smtClean="0"/>
          </a:p>
          <a:p>
            <a:pPr marL="0" indent="0" algn="just">
              <a:buNone/>
            </a:pPr>
            <a:r>
              <a:rPr lang="pt-BR" dirty="0" smtClean="0"/>
              <a:t>Com base no artigo de revisão, levantar aspectos relevantes quanto à procedimentos em  </a:t>
            </a:r>
            <a:r>
              <a:rPr lang="pt-BR" dirty="0" smtClean="0"/>
              <a:t>treinamentos para o uso da força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ctr">
              <a:buNone/>
            </a:pPr>
            <a:r>
              <a:rPr lang="pt-BR" dirty="0" smtClean="0"/>
              <a:t>      </a:t>
            </a:r>
            <a:r>
              <a:rPr lang="pt-BR" b="1" dirty="0" smtClean="0"/>
              <a:t>Influência </a:t>
            </a:r>
            <a:r>
              <a:rPr lang="pt-BR" b="1" dirty="0" err="1" smtClean="0"/>
              <a:t>neurocognitiva</a:t>
            </a:r>
            <a:r>
              <a:rPr lang="pt-BR" b="1" dirty="0" smtClean="0"/>
              <a:t> do medo na tomada de decisão</a:t>
            </a:r>
          </a:p>
          <a:p>
            <a:pPr algn="ctr">
              <a:buNone/>
            </a:pPr>
            <a:r>
              <a:rPr lang="en-US" dirty="0" err="1" smtClean="0"/>
              <a:t>Associado</a:t>
            </a:r>
            <a:r>
              <a:rPr lang="en-US" dirty="0" smtClean="0"/>
              <a:t> com o </a:t>
            </a:r>
            <a:r>
              <a:rPr lang="en-US" dirty="0" err="1" smtClean="0"/>
              <a:t>aumento</a:t>
            </a:r>
            <a:r>
              <a:rPr lang="en-US" dirty="0" smtClean="0"/>
              <a:t> </a:t>
            </a:r>
          </a:p>
          <a:p>
            <a:pPr algn="ctr">
              <a:buNone/>
            </a:pPr>
            <a:r>
              <a:rPr lang="en-US" dirty="0" smtClean="0"/>
              <a:t>do </a:t>
            </a:r>
            <a:r>
              <a:rPr lang="en-US" dirty="0" err="1" smtClean="0"/>
              <a:t>processamento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informação</a:t>
            </a:r>
            <a:r>
              <a:rPr lang="en-US" dirty="0" smtClean="0"/>
              <a:t> </a:t>
            </a:r>
            <a:r>
              <a:rPr lang="en-US" dirty="0" err="1" smtClean="0"/>
              <a:t>aversiva</a:t>
            </a:r>
            <a:r>
              <a:rPr lang="en-US" dirty="0" smtClean="0"/>
              <a:t>  </a:t>
            </a:r>
            <a:r>
              <a:rPr lang="en-US" dirty="0" smtClean="0"/>
              <a:t>(Robinson et  al., 2011). </a:t>
            </a:r>
            <a:endParaRPr lang="en-US" dirty="0" smtClean="0"/>
          </a:p>
          <a:p>
            <a:pPr algn="ctr">
              <a:buNone/>
            </a:pPr>
            <a:r>
              <a:rPr lang="en-US" dirty="0" smtClean="0"/>
              <a:t>de </a:t>
            </a:r>
            <a:r>
              <a:rPr lang="en-US" dirty="0" err="1" smtClean="0"/>
              <a:t>respostas</a:t>
            </a:r>
            <a:r>
              <a:rPr lang="en-US" dirty="0" smtClean="0"/>
              <a:t> de </a:t>
            </a:r>
            <a:r>
              <a:rPr lang="en-US" dirty="0" err="1" smtClean="0"/>
              <a:t>inibição</a:t>
            </a:r>
            <a:r>
              <a:rPr lang="en-US" dirty="0" smtClean="0"/>
              <a:t> </a:t>
            </a:r>
            <a:r>
              <a:rPr lang="en-US" dirty="0" smtClean="0"/>
              <a:t> </a:t>
            </a:r>
            <a:r>
              <a:rPr lang="en-US" dirty="0" smtClean="0"/>
              <a:t>(</a:t>
            </a:r>
            <a:r>
              <a:rPr lang="en-US" dirty="0" err="1" smtClean="0"/>
              <a:t>P</a:t>
            </a:r>
            <a:r>
              <a:rPr lang="en-US" dirty="0" err="1" smtClean="0"/>
              <a:t>articipantes</a:t>
            </a:r>
            <a:r>
              <a:rPr lang="en-US" dirty="0" smtClean="0"/>
              <a:t> </a:t>
            </a:r>
            <a:r>
              <a:rPr lang="en-US" dirty="0" err="1" smtClean="0"/>
              <a:t>erraram</a:t>
            </a:r>
            <a:r>
              <a:rPr lang="en-US" dirty="0" smtClean="0"/>
              <a:t> </a:t>
            </a:r>
            <a:r>
              <a:rPr lang="en-US" dirty="0" err="1" smtClean="0"/>
              <a:t>menos</a:t>
            </a:r>
            <a:r>
              <a:rPr lang="en-US" dirty="0" smtClean="0"/>
              <a:t>  </a:t>
            </a:r>
            <a:r>
              <a:rPr lang="en-US" dirty="0" err="1" smtClean="0"/>
              <a:t>nas</a:t>
            </a:r>
            <a:r>
              <a:rPr lang="en-US" dirty="0" smtClean="0"/>
              <a:t> </a:t>
            </a:r>
            <a:r>
              <a:rPr lang="en-US" dirty="0" err="1" smtClean="0"/>
              <a:t>tarefas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i="1" dirty="0" err="1" smtClean="0"/>
              <a:t>não</a:t>
            </a:r>
            <a:r>
              <a:rPr lang="en-US" i="1" dirty="0" smtClean="0"/>
              <a:t> </a:t>
            </a:r>
            <a:r>
              <a:rPr lang="en-US" i="1" dirty="0" err="1" smtClean="0"/>
              <a:t>vá-vá</a:t>
            </a:r>
            <a:r>
              <a:rPr lang="en-US" dirty="0" smtClean="0"/>
              <a:t> do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nas</a:t>
            </a:r>
            <a:r>
              <a:rPr lang="en-US" dirty="0" smtClean="0"/>
              <a:t> do </a:t>
            </a:r>
            <a:r>
              <a:rPr lang="en-US" dirty="0" err="1" smtClean="0"/>
              <a:t>tipo</a:t>
            </a:r>
            <a:r>
              <a:rPr lang="en-US" dirty="0" smtClean="0"/>
              <a:t> </a:t>
            </a:r>
            <a:r>
              <a:rPr lang="en-US" i="1" dirty="0" err="1" smtClean="0"/>
              <a:t>vá-não</a:t>
            </a:r>
            <a:r>
              <a:rPr lang="en-US" i="1" dirty="0" smtClean="0"/>
              <a:t> </a:t>
            </a:r>
            <a:r>
              <a:rPr lang="en-US" i="1" dirty="0" err="1" smtClean="0"/>
              <a:t>vá</a:t>
            </a:r>
            <a:r>
              <a:rPr lang="en-US" i="1" dirty="0" smtClean="0"/>
              <a:t>, </a:t>
            </a:r>
            <a:r>
              <a:rPr lang="en-US" dirty="0" err="1" smtClean="0"/>
              <a:t>quando</a:t>
            </a:r>
            <a:r>
              <a:rPr lang="en-US" dirty="0" smtClean="0"/>
              <a:t> sob a </a:t>
            </a:r>
            <a:r>
              <a:rPr lang="en-US" dirty="0" err="1" smtClean="0"/>
              <a:t>ameaça</a:t>
            </a:r>
            <a:r>
              <a:rPr lang="en-US" dirty="0" smtClean="0"/>
              <a:t> de </a:t>
            </a:r>
            <a:r>
              <a:rPr lang="en-US" dirty="0" err="1" smtClean="0"/>
              <a:t>choque</a:t>
            </a:r>
            <a:r>
              <a:rPr lang="en-US" dirty="0" smtClean="0"/>
              <a:t> </a:t>
            </a:r>
            <a:r>
              <a:rPr lang="en-US" dirty="0" smtClean="0"/>
              <a:t>versus </a:t>
            </a:r>
            <a:r>
              <a:rPr lang="en-US" dirty="0" err="1" smtClean="0"/>
              <a:t>segurança</a:t>
            </a:r>
            <a:r>
              <a:rPr lang="en-US" dirty="0" smtClean="0"/>
              <a:t> </a:t>
            </a:r>
            <a:r>
              <a:rPr lang="en-US" dirty="0" smtClean="0"/>
              <a:t>(Robinson et  al., 2013).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t-BR" dirty="0" smtClean="0"/>
              <a:t>São importantes as experiências diretas relacionadas ao medo, assim como as experiências indiretas relacionadas a  ele – como coisas que a pessoa viu ou ouviu.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Considerar</a:t>
            </a:r>
            <a:r>
              <a:rPr lang="en-US" dirty="0" smtClean="0"/>
              <a:t> o </a:t>
            </a:r>
            <a:r>
              <a:rPr lang="en-US" dirty="0" err="1" smtClean="0"/>
              <a:t>condicionamento</a:t>
            </a:r>
            <a:r>
              <a:rPr lang="en-US" dirty="0" smtClean="0"/>
              <a:t> do </a:t>
            </a:r>
            <a:r>
              <a:rPr lang="en-US" dirty="0" err="1" smtClean="0"/>
              <a:t>medo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é </a:t>
            </a:r>
            <a:r>
              <a:rPr lang="en-US" dirty="0" err="1" smtClean="0"/>
              <a:t>dependente</a:t>
            </a:r>
            <a:r>
              <a:rPr lang="en-US" dirty="0" smtClean="0"/>
              <a:t> do </a:t>
            </a:r>
            <a:r>
              <a:rPr lang="en-US" dirty="0" err="1" smtClean="0"/>
              <a:t>contexto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err="1" smtClean="0"/>
              <a:t>Participantes</a:t>
            </a:r>
            <a:r>
              <a:rPr lang="en-US" dirty="0" smtClean="0"/>
              <a:t> </a:t>
            </a:r>
            <a:r>
              <a:rPr lang="en-US" dirty="0" err="1" smtClean="0"/>
              <a:t>decidiram</a:t>
            </a:r>
            <a:r>
              <a:rPr lang="en-US" dirty="0" smtClean="0"/>
              <a:t> </a:t>
            </a:r>
            <a:r>
              <a:rPr lang="en-US" dirty="0" err="1" smtClean="0"/>
              <a:t>atirar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vizinhanças</a:t>
            </a:r>
            <a:r>
              <a:rPr lang="en-US" dirty="0" smtClean="0"/>
              <a:t> </a:t>
            </a:r>
            <a:r>
              <a:rPr lang="en-US" dirty="0" err="1" smtClean="0"/>
              <a:t>percebidas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perigosas</a:t>
            </a:r>
            <a:r>
              <a:rPr lang="en-US" dirty="0" smtClean="0"/>
              <a:t> e </a:t>
            </a:r>
            <a:r>
              <a:rPr lang="en-US" dirty="0" err="1" smtClean="0"/>
              <a:t>menos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outras</a:t>
            </a:r>
            <a:r>
              <a:rPr lang="en-US" dirty="0" smtClean="0"/>
              <a:t>(Kahn </a:t>
            </a:r>
            <a:r>
              <a:rPr lang="en-US" dirty="0" smtClean="0"/>
              <a:t>and Davies, 2017). </a:t>
            </a:r>
            <a:r>
              <a:rPr lang="en-US" dirty="0" err="1" smtClean="0"/>
              <a:t>Outras</a:t>
            </a:r>
            <a:r>
              <a:rPr lang="en-US" dirty="0" smtClean="0"/>
              <a:t> </a:t>
            </a:r>
            <a:r>
              <a:rPr lang="en-US" dirty="0" err="1" smtClean="0"/>
              <a:t>pistas</a:t>
            </a:r>
            <a:r>
              <a:rPr lang="en-US" dirty="0" smtClean="0"/>
              <a:t> </a:t>
            </a:r>
            <a:r>
              <a:rPr lang="en-US" dirty="0" err="1" smtClean="0"/>
              <a:t>contextuais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</a:t>
            </a:r>
            <a:r>
              <a:rPr lang="en-US" dirty="0" err="1" smtClean="0"/>
              <a:t>aumentar</a:t>
            </a:r>
            <a:r>
              <a:rPr lang="en-US" dirty="0" smtClean="0"/>
              <a:t> </a:t>
            </a:r>
            <a:r>
              <a:rPr lang="en-US" dirty="0" err="1" smtClean="0"/>
              <a:t>medo</a:t>
            </a:r>
            <a:r>
              <a:rPr lang="en-US" dirty="0" smtClean="0"/>
              <a:t> e </a:t>
            </a:r>
            <a:r>
              <a:rPr lang="en-US" dirty="0" err="1" smtClean="0"/>
              <a:t>influenciar</a:t>
            </a:r>
            <a:r>
              <a:rPr lang="en-US" dirty="0" smtClean="0"/>
              <a:t> a </a:t>
            </a:r>
            <a:r>
              <a:rPr lang="en-US" dirty="0" err="1" smtClean="0"/>
              <a:t>decisão</a:t>
            </a:r>
            <a:r>
              <a:rPr lang="en-US" dirty="0" smtClean="0"/>
              <a:t> de </a:t>
            </a:r>
            <a:r>
              <a:rPr lang="en-US" dirty="0" err="1" smtClean="0"/>
              <a:t>atirar</a:t>
            </a:r>
            <a:r>
              <a:rPr lang="en-US" dirty="0" smtClean="0"/>
              <a:t>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en-US" dirty="0" smtClean="0"/>
              <a:t>O </a:t>
            </a:r>
            <a:r>
              <a:rPr lang="en-US" dirty="0" smtClean="0"/>
              <a:t> </a:t>
            </a:r>
            <a:r>
              <a:rPr lang="en-US" dirty="0" err="1" smtClean="0"/>
              <a:t>treino</a:t>
            </a:r>
            <a:r>
              <a:rPr lang="en-US" dirty="0" smtClean="0"/>
              <a:t> de </a:t>
            </a:r>
            <a:r>
              <a:rPr lang="en-US" dirty="0" err="1" smtClean="0"/>
              <a:t>policiais</a:t>
            </a:r>
            <a:r>
              <a:rPr lang="en-US" dirty="0" smtClean="0"/>
              <a:t> </a:t>
            </a:r>
            <a:r>
              <a:rPr lang="en-US" dirty="0" err="1" smtClean="0"/>
              <a:t>deve</a:t>
            </a:r>
            <a:r>
              <a:rPr lang="en-US" dirty="0" smtClean="0"/>
              <a:t> </a:t>
            </a:r>
            <a:r>
              <a:rPr lang="en-US" dirty="0" err="1" smtClean="0"/>
              <a:t>empregar</a:t>
            </a:r>
            <a:r>
              <a:rPr lang="en-US" dirty="0" smtClean="0"/>
              <a:t> </a:t>
            </a:r>
            <a:r>
              <a:rPr lang="en-US" dirty="0" err="1" smtClean="0"/>
              <a:t>uma</a:t>
            </a:r>
            <a:r>
              <a:rPr lang="en-US" dirty="0" smtClean="0"/>
              <a:t> </a:t>
            </a:r>
            <a:r>
              <a:rPr lang="en-US" dirty="0" err="1" smtClean="0"/>
              <a:t>seleçãod</a:t>
            </a:r>
            <a:r>
              <a:rPr lang="en-US" dirty="0" smtClean="0"/>
              <a:t> e </a:t>
            </a:r>
            <a:r>
              <a:rPr lang="en-US" dirty="0" err="1" smtClean="0"/>
              <a:t>cenários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leva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conta</a:t>
            </a:r>
            <a:r>
              <a:rPr lang="en-US" dirty="0" smtClean="0"/>
              <a:t> a </a:t>
            </a:r>
            <a:r>
              <a:rPr lang="en-US" dirty="0" err="1" smtClean="0"/>
              <a:t>calibragem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resposta</a:t>
            </a:r>
            <a:r>
              <a:rPr lang="en-US" dirty="0" smtClean="0"/>
              <a:t> de </a:t>
            </a:r>
            <a:r>
              <a:rPr lang="en-US" dirty="0" err="1" smtClean="0"/>
              <a:t>medo</a:t>
            </a:r>
            <a:r>
              <a:rPr lang="en-US" dirty="0" smtClean="0"/>
              <a:t>.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pt-BR" dirty="0" smtClean="0"/>
              <a:t>                                           </a:t>
            </a:r>
            <a:r>
              <a:rPr lang="pt-BR" b="1" dirty="0" smtClean="0"/>
              <a:t>Conclusão</a:t>
            </a:r>
            <a:endParaRPr lang="pt-BR" b="1" dirty="0" smtClean="0"/>
          </a:p>
          <a:p>
            <a:pPr algn="just">
              <a:buNone/>
            </a:pPr>
            <a:r>
              <a:rPr lang="en-US" dirty="0" smtClean="0"/>
              <a:t>     </a:t>
            </a:r>
            <a:r>
              <a:rPr lang="en-US" dirty="0" err="1" smtClean="0"/>
              <a:t>Enquanto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o </a:t>
            </a:r>
            <a:r>
              <a:rPr lang="en-US" dirty="0" err="1" smtClean="0"/>
              <a:t>foco</a:t>
            </a:r>
            <a:r>
              <a:rPr lang="en-US" dirty="0" smtClean="0"/>
              <a:t> no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dinâmico</a:t>
            </a:r>
            <a:r>
              <a:rPr lang="en-US" dirty="0" smtClean="0"/>
              <a:t> de </a:t>
            </a:r>
            <a:r>
              <a:rPr lang="en-US" dirty="0" err="1" smtClean="0"/>
              <a:t>tomada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é um </a:t>
            </a:r>
            <a:r>
              <a:rPr lang="en-US" dirty="0" err="1" smtClean="0"/>
              <a:t>avanço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termos</a:t>
            </a:r>
            <a:r>
              <a:rPr lang="en-US" dirty="0" smtClean="0"/>
              <a:t> de </a:t>
            </a:r>
            <a:r>
              <a:rPr lang="en-US" dirty="0" err="1" smtClean="0"/>
              <a:t>generalidade</a:t>
            </a:r>
            <a:r>
              <a:rPr lang="en-US" dirty="0" smtClean="0"/>
              <a:t> dos </a:t>
            </a:r>
            <a:r>
              <a:rPr lang="en-US" dirty="0" err="1" smtClean="0"/>
              <a:t>estudos</a:t>
            </a:r>
            <a:r>
              <a:rPr lang="en-US" dirty="0" smtClean="0"/>
              <a:t>, </a:t>
            </a:r>
            <a:r>
              <a:rPr lang="en-US" dirty="0" err="1" smtClean="0"/>
              <a:t>há</a:t>
            </a:r>
            <a:r>
              <a:rPr lang="en-US" dirty="0" smtClean="0"/>
              <a:t> </a:t>
            </a:r>
            <a:r>
              <a:rPr lang="en-US" dirty="0" err="1" smtClean="0"/>
              <a:t>ainda</a:t>
            </a:r>
            <a:r>
              <a:rPr lang="en-US" dirty="0" smtClean="0"/>
              <a:t> um </a:t>
            </a:r>
            <a:r>
              <a:rPr lang="en-US" dirty="0" err="1" smtClean="0"/>
              <a:t>longo</a:t>
            </a:r>
            <a:r>
              <a:rPr lang="en-US" dirty="0" smtClean="0"/>
              <a:t> </a:t>
            </a:r>
            <a:r>
              <a:rPr lang="en-US" dirty="0" err="1" smtClean="0"/>
              <a:t>caminho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chegar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recomendações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</a:t>
            </a:r>
            <a:r>
              <a:rPr lang="en-US" dirty="0" err="1" smtClean="0"/>
              <a:t>ao</a:t>
            </a:r>
            <a:r>
              <a:rPr lang="en-US" dirty="0" smtClean="0"/>
              <a:t> </a:t>
            </a:r>
            <a:r>
              <a:rPr lang="en-US" dirty="0" err="1" smtClean="0"/>
              <a:t>treino</a:t>
            </a:r>
            <a:r>
              <a:rPr lang="en-US" dirty="0" smtClean="0"/>
              <a:t> e à </a:t>
            </a:r>
            <a:r>
              <a:rPr lang="en-US" dirty="0" err="1" smtClean="0"/>
              <a:t>operacionalização</a:t>
            </a:r>
            <a:r>
              <a:rPr lang="en-US" dirty="0" smtClean="0"/>
              <a:t> de </a:t>
            </a:r>
            <a:r>
              <a:rPr lang="en-US" dirty="0" err="1" smtClean="0"/>
              <a:t>tomadas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</a:t>
            </a:r>
            <a:r>
              <a:rPr lang="en-US" dirty="0" err="1" smtClean="0"/>
              <a:t>baseadas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de </a:t>
            </a:r>
            <a:r>
              <a:rPr lang="en-US" dirty="0" err="1" smtClean="0"/>
              <a:t>laboratório</a:t>
            </a:r>
            <a:endParaRPr lang="en-US" dirty="0" smtClean="0"/>
          </a:p>
          <a:p>
            <a:pPr algn="just"/>
            <a:r>
              <a:rPr lang="en-US" dirty="0" smtClean="0"/>
              <a:t>…</a:t>
            </a:r>
          </a:p>
          <a:p>
            <a:pPr algn="just"/>
            <a:r>
              <a:rPr lang="en-US" dirty="0" err="1" smtClean="0"/>
              <a:t>Algumas</a:t>
            </a:r>
            <a:r>
              <a:rPr lang="en-US" dirty="0" smtClean="0"/>
              <a:t> </a:t>
            </a:r>
            <a:r>
              <a:rPr lang="en-US" dirty="0" err="1" smtClean="0"/>
              <a:t>possibilidades</a:t>
            </a:r>
            <a:r>
              <a:rPr lang="en-US" dirty="0" smtClean="0"/>
              <a:t> </a:t>
            </a:r>
            <a:r>
              <a:rPr lang="en-US" dirty="0" err="1" smtClean="0"/>
              <a:t>advindas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en-US" dirty="0" err="1" smtClean="0"/>
              <a:t>revisada</a:t>
            </a:r>
            <a:r>
              <a:rPr lang="en-US" dirty="0" smtClean="0"/>
              <a:t> </a:t>
            </a:r>
            <a:r>
              <a:rPr lang="en-US" dirty="0" err="1" smtClean="0"/>
              <a:t>podem</a:t>
            </a:r>
            <a:r>
              <a:rPr lang="en-US" dirty="0" smtClean="0"/>
              <a:t> ser: </a:t>
            </a:r>
            <a:r>
              <a:rPr lang="en-US" dirty="0" err="1" smtClean="0"/>
              <a:t>aumentar</a:t>
            </a:r>
            <a:r>
              <a:rPr lang="en-US" dirty="0" smtClean="0"/>
              <a:t> o </a:t>
            </a:r>
            <a:r>
              <a:rPr lang="en-US" dirty="0" err="1" smtClean="0"/>
              <a:t>treino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cenários</a:t>
            </a:r>
            <a:r>
              <a:rPr lang="en-US" dirty="0" smtClean="0"/>
              <a:t> </a:t>
            </a:r>
            <a:r>
              <a:rPr lang="en-US" dirty="0" err="1" smtClean="0"/>
              <a:t>policiais</a:t>
            </a:r>
            <a:r>
              <a:rPr lang="en-US" dirty="0" smtClean="0"/>
              <a:t> </a:t>
            </a:r>
            <a:r>
              <a:rPr lang="en-US" dirty="0" err="1" smtClean="0"/>
              <a:t>típicos</a:t>
            </a:r>
            <a:r>
              <a:rPr lang="en-US" dirty="0" smtClean="0"/>
              <a:t> </a:t>
            </a:r>
            <a:r>
              <a:rPr lang="en-US" dirty="0" err="1" smtClean="0"/>
              <a:t>que</a:t>
            </a:r>
            <a:r>
              <a:rPr lang="en-US" dirty="0" smtClean="0"/>
              <a:t> </a:t>
            </a:r>
            <a:r>
              <a:rPr lang="en-US" dirty="0" err="1" smtClean="0"/>
              <a:t>tenham</a:t>
            </a:r>
            <a:r>
              <a:rPr lang="en-US" dirty="0" smtClean="0"/>
              <a:t> </a:t>
            </a:r>
            <a:r>
              <a:rPr lang="en-US" dirty="0" err="1" smtClean="0"/>
              <a:t>resultados</a:t>
            </a:r>
            <a:r>
              <a:rPr lang="en-US" dirty="0" smtClean="0"/>
              <a:t> </a:t>
            </a:r>
            <a:r>
              <a:rPr lang="en-US" dirty="0" err="1" smtClean="0"/>
              <a:t>positivos</a:t>
            </a:r>
            <a:r>
              <a:rPr lang="en-US" dirty="0" smtClean="0"/>
              <a:t> </a:t>
            </a:r>
            <a:r>
              <a:rPr lang="en-US" dirty="0" err="1" smtClean="0"/>
              <a:t>assim</a:t>
            </a:r>
            <a:r>
              <a:rPr lang="en-US" dirty="0" smtClean="0"/>
              <a:t> </a:t>
            </a:r>
            <a:r>
              <a:rPr lang="en-US" dirty="0" err="1" smtClean="0"/>
              <a:t>como</a:t>
            </a:r>
            <a:r>
              <a:rPr lang="en-US" dirty="0" smtClean="0"/>
              <a:t> </a:t>
            </a:r>
            <a:r>
              <a:rPr lang="en-US" dirty="0" err="1" smtClean="0"/>
              <a:t>intervenções</a:t>
            </a:r>
            <a:r>
              <a:rPr lang="en-US" dirty="0" smtClean="0"/>
              <a:t> </a:t>
            </a:r>
            <a:r>
              <a:rPr lang="en-US" dirty="0" err="1" smtClean="0"/>
              <a:t>pós-incidente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moderar</a:t>
            </a:r>
            <a:r>
              <a:rPr lang="en-US" dirty="0" smtClean="0"/>
              <a:t> o </a:t>
            </a:r>
            <a:r>
              <a:rPr lang="en-US" dirty="0" err="1" smtClean="0"/>
              <a:t>condicionamento</a:t>
            </a:r>
            <a:r>
              <a:rPr lang="en-US" dirty="0" smtClean="0"/>
              <a:t> </a:t>
            </a:r>
            <a:r>
              <a:rPr lang="en-US" dirty="0" err="1" smtClean="0"/>
              <a:t>neurológico</a:t>
            </a:r>
            <a:r>
              <a:rPr lang="en-US" dirty="0" smtClean="0"/>
              <a:t> das </a:t>
            </a:r>
            <a:r>
              <a:rPr lang="en-US" dirty="0" err="1" smtClean="0"/>
              <a:t>respostas</a:t>
            </a:r>
            <a:r>
              <a:rPr lang="en-US" dirty="0" smtClean="0"/>
              <a:t> de </a:t>
            </a:r>
            <a:r>
              <a:rPr lang="en-US" dirty="0" err="1" smtClean="0"/>
              <a:t>medo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contextos</a:t>
            </a:r>
            <a:r>
              <a:rPr lang="en-US" dirty="0" smtClean="0"/>
              <a:t> </a:t>
            </a:r>
            <a:r>
              <a:rPr lang="en-US" dirty="0" err="1" smtClean="0"/>
              <a:t>particulares</a:t>
            </a:r>
            <a:r>
              <a:rPr lang="en-US" dirty="0" smtClean="0"/>
              <a:t>. 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b="1" dirty="0" smtClean="0"/>
              <a:t>Basic Processes in Dynamic Decision Making: How Experimental Findings About Risk, Uncertainty, and Emotion Can Contribute to Police Decision Making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</a:p>
          <a:p>
            <a:pPr marL="0" indent="0">
              <a:buNone/>
            </a:pPr>
            <a:endParaRPr lang="en-US" b="1" dirty="0" smtClean="0"/>
          </a:p>
          <a:p>
            <a:pPr marL="0" indent="0">
              <a:buNone/>
            </a:pP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   Front</a:t>
            </a:r>
            <a:r>
              <a:rPr lang="fr-FR" dirty="0" smtClean="0"/>
              <a:t>. Psychol., 20 September 2019 | </a:t>
            </a:r>
            <a:r>
              <a:rPr lang="fr-FR" dirty="0" smtClean="0">
                <a:hlinkClick r:id="rId2"/>
              </a:rPr>
              <a:t>https://doi.org/10.3389/fpsyg.2019.02140</a:t>
            </a:r>
            <a:endParaRPr lang="en-US" b="1" dirty="0" smtClean="0"/>
          </a:p>
          <a:p>
            <a:pPr marL="0" indent="0">
              <a:buNone/>
            </a:pPr>
            <a:r>
              <a:rPr lang="pt-BR" b="1" dirty="0" smtClean="0"/>
              <a:t>          </a:t>
            </a:r>
            <a:r>
              <a:rPr lang="pt-BR" dirty="0" smtClean="0"/>
              <a:t> </a:t>
            </a:r>
          </a:p>
          <a:p>
            <a:endParaRPr lang="pt-BR" dirty="0" smtClean="0"/>
          </a:p>
        </p:txBody>
      </p:sp>
    </p:spTree>
    <p:extLst>
      <p:ext uri="{BB962C8B-B14F-4D97-AF65-F5344CB8AC3E}">
        <p14:creationId xmlns:p14="http://schemas.microsoft.com/office/powerpoint/2010/main" xmlns="" val="2940532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marL="0" indent="0"/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br>
              <a:rPr lang="en-US" b="1" dirty="0" smtClean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De-escalating Threat: The Psychophysiology of Police Decision Making</a:t>
            </a:r>
          </a:p>
          <a:p>
            <a:endParaRPr lang="pt-BR" dirty="0" smtClean="0"/>
          </a:p>
          <a:p>
            <a:r>
              <a:rPr lang="pt-BR" dirty="0" smtClean="0"/>
              <a:t>Redução da ameaça: a </a:t>
            </a:r>
            <a:r>
              <a:rPr lang="pt-BR" dirty="0" err="1" smtClean="0"/>
              <a:t>psicofisiologia</a:t>
            </a:r>
            <a:r>
              <a:rPr lang="pt-BR" dirty="0" smtClean="0"/>
              <a:t> da tomada de decisão policial</a:t>
            </a:r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/>
              <a:t>Harman, J. L., Zhang, D., &amp; </a:t>
            </a:r>
            <a:r>
              <a:rPr lang="en-US" b="1" dirty="0" err="1" smtClean="0"/>
              <a:t>Grenning</a:t>
            </a:r>
            <a:r>
              <a:rPr lang="en-US" b="1" dirty="0" smtClean="0"/>
              <a:t>, S. G. (</a:t>
            </a:r>
            <a:r>
              <a:rPr lang="en-US" b="1" dirty="0" smtClean="0"/>
              <a:t>Louisiana </a:t>
            </a:r>
            <a:r>
              <a:rPr lang="en-US" b="1" dirty="0" smtClean="0"/>
              <a:t>State University)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en-US" dirty="0" err="1" smtClean="0"/>
              <a:t>Revisam</a:t>
            </a:r>
            <a:r>
              <a:rPr lang="en-US" dirty="0" smtClean="0"/>
              <a:t> dados de </a:t>
            </a:r>
            <a:r>
              <a:rPr lang="en-US" dirty="0" err="1" smtClean="0"/>
              <a:t>estudos</a:t>
            </a:r>
            <a:r>
              <a:rPr lang="en-US" dirty="0" smtClean="0"/>
              <a:t> </a:t>
            </a:r>
            <a:r>
              <a:rPr lang="en-US" dirty="0" err="1" smtClean="0"/>
              <a:t>experimentais</a:t>
            </a:r>
            <a:r>
              <a:rPr lang="en-US" dirty="0" smtClean="0"/>
              <a:t> </a:t>
            </a:r>
            <a:r>
              <a:rPr lang="en-US" dirty="0" err="1" smtClean="0"/>
              <a:t>quanto</a:t>
            </a:r>
            <a:r>
              <a:rPr lang="en-US" dirty="0" smtClean="0"/>
              <a:t> a </a:t>
            </a:r>
            <a:r>
              <a:rPr lang="en-US" dirty="0" err="1" smtClean="0"/>
              <a:t>julgamento</a:t>
            </a:r>
            <a:r>
              <a:rPr lang="en-US" dirty="0" smtClean="0"/>
              <a:t> e </a:t>
            </a:r>
            <a:r>
              <a:rPr lang="en-US" dirty="0" err="1" smtClean="0"/>
              <a:t>toma</a:t>
            </a:r>
            <a:r>
              <a:rPr lang="en-US" dirty="0" err="1" smtClean="0"/>
              <a:t>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</a:t>
            </a:r>
            <a:endParaRPr lang="en-US" dirty="0" smtClean="0"/>
          </a:p>
          <a:p>
            <a:pPr algn="just"/>
            <a:r>
              <a:rPr lang="en-US" dirty="0" smtClean="0"/>
              <a:t>A </a:t>
            </a:r>
            <a:r>
              <a:rPr lang="en-US" dirty="0" err="1" smtClean="0"/>
              <a:t>pesquisa</a:t>
            </a:r>
            <a:r>
              <a:rPr lang="en-US" dirty="0" smtClean="0"/>
              <a:t> </a:t>
            </a:r>
            <a:r>
              <a:rPr lang="en-US" dirty="0" err="1" smtClean="0"/>
              <a:t>tradicional</a:t>
            </a:r>
            <a:r>
              <a:rPr lang="en-US" dirty="0" smtClean="0"/>
              <a:t> </a:t>
            </a:r>
            <a:r>
              <a:rPr lang="en-US" dirty="0" err="1" smtClean="0"/>
              <a:t>sobre</a:t>
            </a:r>
            <a:r>
              <a:rPr lang="en-US" dirty="0" smtClean="0"/>
              <a:t> </a:t>
            </a:r>
            <a:r>
              <a:rPr lang="en-US" dirty="0" err="1" smtClean="0"/>
              <a:t>julgamento</a:t>
            </a:r>
            <a:r>
              <a:rPr lang="en-US" dirty="0" smtClean="0"/>
              <a:t> e </a:t>
            </a:r>
            <a:r>
              <a:rPr lang="en-US" dirty="0" err="1" smtClean="0"/>
              <a:t>tomada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 </a:t>
            </a:r>
            <a:r>
              <a:rPr lang="en-US" dirty="0" err="1" smtClean="0"/>
              <a:t>focou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escolhas</a:t>
            </a:r>
            <a:r>
              <a:rPr lang="en-US" dirty="0" smtClean="0"/>
              <a:t> simples entre </a:t>
            </a:r>
            <a:r>
              <a:rPr lang="en-US" dirty="0" err="1" smtClean="0"/>
              <a:t>riscos</a:t>
            </a:r>
            <a:r>
              <a:rPr lang="en-US" dirty="0" smtClean="0"/>
              <a:t> </a:t>
            </a:r>
            <a:r>
              <a:rPr lang="en-US" dirty="0" err="1" smtClean="0"/>
              <a:t>hipotéticos</a:t>
            </a:r>
            <a:r>
              <a:rPr lang="en-US" dirty="0" smtClean="0"/>
              <a:t>.</a:t>
            </a: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err="1" smtClean="0"/>
              <a:t>Nos</a:t>
            </a:r>
            <a:r>
              <a:rPr lang="en-US" dirty="0" smtClean="0"/>
              <a:t> </a:t>
            </a:r>
            <a:r>
              <a:rPr lang="en-US" dirty="0" err="1" smtClean="0"/>
              <a:t>últimos</a:t>
            </a:r>
            <a:r>
              <a:rPr lang="en-US" dirty="0" smtClean="0"/>
              <a:t> 15 </a:t>
            </a:r>
            <a:r>
              <a:rPr lang="en-US" dirty="0" err="1" smtClean="0"/>
              <a:t>anos</a:t>
            </a:r>
            <a:r>
              <a:rPr lang="en-US" dirty="0" smtClean="0"/>
              <a:t>, </a:t>
            </a:r>
            <a:r>
              <a:rPr lang="en-US" dirty="0" err="1" smtClean="0"/>
              <a:t>os</a:t>
            </a:r>
            <a:r>
              <a:rPr lang="en-US" dirty="0" smtClean="0"/>
              <a:t> </a:t>
            </a:r>
            <a:r>
              <a:rPr lang="en-US" dirty="0" err="1" smtClean="0"/>
              <a:t>pesquisadores</a:t>
            </a:r>
            <a:r>
              <a:rPr lang="en-US" dirty="0" smtClean="0"/>
              <a:t> </a:t>
            </a:r>
            <a:r>
              <a:rPr lang="en-US" dirty="0" err="1" smtClean="0"/>
              <a:t>passaram</a:t>
            </a:r>
            <a:r>
              <a:rPr lang="en-US" dirty="0" smtClean="0"/>
              <a:t> a </a:t>
            </a:r>
            <a:r>
              <a:rPr lang="en-US" dirty="0" err="1" smtClean="0"/>
              <a:t>focar</a:t>
            </a:r>
            <a:r>
              <a:rPr lang="en-US" dirty="0" smtClean="0"/>
              <a:t> </a:t>
            </a:r>
            <a:r>
              <a:rPr lang="en-US" dirty="0" err="1" smtClean="0"/>
              <a:t>na</a:t>
            </a:r>
            <a:r>
              <a:rPr lang="en-US" dirty="0" smtClean="0"/>
              <a:t> </a:t>
            </a:r>
            <a:r>
              <a:rPr lang="en-US" dirty="0" err="1" smtClean="0"/>
              <a:t>compreensão</a:t>
            </a:r>
            <a:r>
              <a:rPr lang="en-US" dirty="0" smtClean="0"/>
              <a:t> do </a:t>
            </a:r>
            <a:r>
              <a:rPr lang="en-US" dirty="0" err="1" smtClean="0"/>
              <a:t>processo</a:t>
            </a:r>
            <a:r>
              <a:rPr lang="en-US" dirty="0" smtClean="0"/>
              <a:t> </a:t>
            </a:r>
            <a:r>
              <a:rPr lang="en-US" dirty="0" err="1" smtClean="0"/>
              <a:t>dinâmico</a:t>
            </a:r>
            <a:r>
              <a:rPr lang="en-US" dirty="0" smtClean="0"/>
              <a:t> </a:t>
            </a:r>
            <a:r>
              <a:rPr lang="en-US" dirty="0" err="1" smtClean="0"/>
              <a:t>da</a:t>
            </a:r>
            <a:r>
              <a:rPr lang="en-US" dirty="0" smtClean="0"/>
              <a:t> </a:t>
            </a:r>
            <a:r>
              <a:rPr lang="en-US" dirty="0" err="1" smtClean="0"/>
              <a:t>tomada</a:t>
            </a:r>
            <a:r>
              <a:rPr lang="en-US" dirty="0" smtClean="0"/>
              <a:t> de </a:t>
            </a:r>
            <a:r>
              <a:rPr lang="en-US" dirty="0" err="1" smtClean="0"/>
              <a:t>decisão</a:t>
            </a:r>
            <a:r>
              <a:rPr lang="en-US" dirty="0" smtClean="0"/>
              <a:t>. (</a:t>
            </a:r>
            <a:r>
              <a:rPr lang="en-US" dirty="0" err="1" smtClean="0"/>
              <a:t>Comentar</a:t>
            </a:r>
            <a:r>
              <a:rPr lang="en-US" dirty="0" smtClean="0"/>
              <a:t>)</a:t>
            </a:r>
            <a:endParaRPr lang="en-US" dirty="0" smtClean="0"/>
          </a:p>
          <a:p>
            <a:r>
              <a:rPr lang="en-US" dirty="0" err="1" smtClean="0"/>
              <a:t>Possibilitam</a:t>
            </a:r>
            <a:r>
              <a:rPr lang="en-US" dirty="0" smtClean="0"/>
              <a:t> </a:t>
            </a:r>
            <a:r>
              <a:rPr lang="en-US" dirty="0" err="1" smtClean="0"/>
              <a:t>aplicações</a:t>
            </a:r>
            <a:r>
              <a:rPr lang="en-US" dirty="0" smtClean="0"/>
              <a:t> </a:t>
            </a:r>
            <a:r>
              <a:rPr lang="en-US" dirty="0" err="1" smtClean="0"/>
              <a:t>mais</a:t>
            </a:r>
            <a:r>
              <a:rPr lang="en-US" dirty="0" smtClean="0"/>
              <a:t> </a:t>
            </a:r>
            <a:r>
              <a:rPr lang="en-US" dirty="0" err="1" smtClean="0"/>
              <a:t>generalizáveis</a:t>
            </a:r>
            <a:r>
              <a:rPr lang="en-US" dirty="0" smtClean="0"/>
              <a:t> </a:t>
            </a:r>
            <a:r>
              <a:rPr lang="en-US" dirty="0" err="1" smtClean="0"/>
              <a:t>para</a:t>
            </a:r>
            <a:r>
              <a:rPr lang="en-US" dirty="0" smtClean="0"/>
              <a:t> </a:t>
            </a:r>
            <a:r>
              <a:rPr lang="en-US" dirty="0" err="1" smtClean="0"/>
              <a:t>questões</a:t>
            </a:r>
            <a:r>
              <a:rPr lang="en-US" dirty="0" smtClean="0"/>
              <a:t> </a:t>
            </a:r>
            <a:r>
              <a:rPr lang="en-US" dirty="0" err="1" smtClean="0"/>
              <a:t>sociais</a:t>
            </a:r>
            <a:r>
              <a:rPr lang="en-US" dirty="0" smtClean="0"/>
              <a:t>.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Parênteses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                      </a:t>
            </a:r>
            <a:r>
              <a:rPr lang="pt-BR" dirty="0" err="1" smtClean="0"/>
              <a:t>M</a:t>
            </a:r>
            <a:r>
              <a:rPr lang="pt-BR" dirty="0" err="1" smtClean="0"/>
              <a:t>atching</a:t>
            </a:r>
            <a:r>
              <a:rPr lang="pt-BR" dirty="0" smtClean="0"/>
              <a:t> </a:t>
            </a:r>
            <a:r>
              <a:rPr lang="pt-BR" dirty="0" err="1" smtClean="0"/>
              <a:t>law</a:t>
            </a:r>
            <a:endParaRPr lang="pt-BR" dirty="0" smtClean="0"/>
          </a:p>
          <a:p>
            <a:r>
              <a:rPr lang="pt-BR" dirty="0" smtClean="0"/>
              <a:t>Escolhas são mantidas por suas </a:t>
            </a:r>
            <a:r>
              <a:rPr lang="pt-BR" dirty="0" err="1" smtClean="0"/>
              <a:t>consequências</a:t>
            </a:r>
            <a:r>
              <a:rPr lang="pt-BR" dirty="0" smtClean="0"/>
              <a:t> </a:t>
            </a:r>
            <a:endParaRPr lang="pt-BR" dirty="0" smtClean="0"/>
          </a:p>
          <a:p>
            <a:r>
              <a:rPr lang="pt-BR" dirty="0" smtClean="0"/>
              <a:t>A distribuição de comportamentos match com a disponibilidade de reforçadores</a:t>
            </a:r>
          </a:p>
          <a:p>
            <a:r>
              <a:rPr lang="pt-BR" dirty="0" smtClean="0"/>
              <a:t>Há um curso de ação entre 2 ou mais esquemas de reforço acontecendo ao mesmo tempo = esquemas concorrentes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Parênteses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(</a:t>
            </a:r>
            <a:r>
              <a:rPr lang="pt-BR" dirty="0" err="1" smtClean="0"/>
              <a:t>behavior</a:t>
            </a:r>
            <a:r>
              <a:rPr lang="pt-BR" dirty="0" smtClean="0"/>
              <a:t> </a:t>
            </a:r>
            <a:r>
              <a:rPr lang="pt-BR" i="1" dirty="0" smtClean="0"/>
              <a:t>matches</a:t>
            </a:r>
            <a:r>
              <a:rPr lang="pt-BR" dirty="0" smtClean="0"/>
              <a:t> </a:t>
            </a:r>
            <a:r>
              <a:rPr lang="pt-BR" dirty="0" err="1" smtClean="0"/>
              <a:t>reinforcement</a:t>
            </a:r>
            <a:r>
              <a:rPr lang="pt-BR" dirty="0" smtClean="0"/>
              <a:t>. </a:t>
            </a:r>
            <a:r>
              <a:rPr lang="pt-BR" dirty="0" err="1" smtClean="0"/>
              <a:t>Herrnstein</a:t>
            </a:r>
            <a:r>
              <a:rPr lang="pt-BR" dirty="0" smtClean="0"/>
              <a:t>, 1961)</a:t>
            </a:r>
            <a:endParaRPr lang="pt-BR" dirty="0" smtClean="0"/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                   B1/B1 + B2 = R1/R1 + R2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    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Taxa relativa de comportamento </a:t>
            </a:r>
            <a:r>
              <a:rPr lang="pt-BR" dirty="0" err="1" smtClean="0"/>
              <a:t>matchs</a:t>
            </a:r>
            <a:r>
              <a:rPr lang="pt-BR" dirty="0" smtClean="0"/>
              <a:t> 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          taxa relativa de reforço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smtClean="0">
                <a:hlinkClick r:id="rId2"/>
              </a:rPr>
              <a:t>https://www.ncbi.nlm.nih.gov/pmc/articles/PMC3357095/</a:t>
            </a:r>
            <a:endParaRPr lang="pt-B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Parênteses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pt-BR" dirty="0" smtClean="0"/>
              <a:t>Exemplos:  Estar aqui hoje</a:t>
            </a:r>
          </a:p>
          <a:p>
            <a:pPr>
              <a:buNone/>
            </a:pPr>
            <a:endParaRPr lang="pt-BR" dirty="0" smtClean="0"/>
          </a:p>
          <a:p>
            <a:pPr>
              <a:buNone/>
            </a:pPr>
            <a:r>
              <a:rPr lang="pt-BR" dirty="0" err="1" smtClean="0"/>
              <a:t>Frequência</a:t>
            </a:r>
            <a:r>
              <a:rPr lang="pt-BR" dirty="0" smtClean="0"/>
              <a:t> relativa de estar aqui bate com a quantidade de reforçador disponível</a:t>
            </a:r>
            <a:endParaRPr lang="pt-BR" dirty="0" smtClean="0"/>
          </a:p>
          <a:p>
            <a:pPr>
              <a:buNone/>
            </a:pPr>
            <a:r>
              <a:rPr lang="pt-BR" dirty="0" smtClean="0"/>
              <a:t>Você está todo o tempo “escolhendo” – estando consciente ou não. </a:t>
            </a:r>
          </a:p>
          <a:p>
            <a:pPr>
              <a:buNone/>
            </a:pPr>
            <a:r>
              <a:rPr lang="pt-BR" dirty="0" smtClean="0"/>
              <a:t>      </a:t>
            </a:r>
          </a:p>
          <a:p>
            <a:pPr>
              <a:buNone/>
            </a:pPr>
            <a:r>
              <a:rPr lang="pt-BR" dirty="0" smtClean="0"/>
              <a:t> </a:t>
            </a:r>
            <a:r>
              <a:rPr lang="pt-BR" dirty="0" smtClean="0"/>
              <a:t>          Exemplos nos cenários de uso da força</a:t>
            </a:r>
          </a:p>
          <a:p>
            <a:pPr>
              <a:buNone/>
            </a:pP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2975</TotalTime>
  <Words>1783</Words>
  <Application>Microsoft Office PowerPoint</Application>
  <PresentationFormat>Apresentação na tela (4:3)</PresentationFormat>
  <Paragraphs>137</Paragraphs>
  <Slides>34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34</vt:i4>
      </vt:variant>
    </vt:vector>
  </HeadingPairs>
  <TitlesOfParts>
    <vt:vector size="35" baseType="lpstr">
      <vt:lpstr>Tema do Office</vt:lpstr>
      <vt:lpstr>A tomada de decisão policial para a redução do uso da força Leitura dos estudos do tópico especial da Frontiers Research:  De-escalating Threat: The Psychophysiology of Police Decision Making  </vt:lpstr>
      <vt:lpstr>Slide 2</vt:lpstr>
      <vt:lpstr>Objetivo</vt:lpstr>
      <vt:lpstr> </vt:lpstr>
      <vt:lpstr> Harman, J. L., Zhang, D., &amp; Grenning, S. G. (Louisiana State University) </vt:lpstr>
      <vt:lpstr>Harman, J. L., Zhang, D., &amp; Grenning, S. G. (Louisiana State University)</vt:lpstr>
      <vt:lpstr>Parênteses</vt:lpstr>
      <vt:lpstr>Parênteses</vt:lpstr>
      <vt:lpstr>Parênteses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O gap da descrição X experiência</vt:lpstr>
      <vt:lpstr>Larraharge and Gonzalez (replicated over several conditions by Erev et al., 2017)</vt:lpstr>
      <vt:lpstr>Dados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  <vt:lpstr>Harman, J. L., Zhang, D., &amp; Grenning, S. G. (Louisiana State University)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Treinamento para integridade do tratamento em Terapia Analítica Comportamental</dc:title>
  <dc:creator>Usuário do Windows</dc:creator>
  <cp:lastModifiedBy>Usuário do Windows</cp:lastModifiedBy>
  <cp:revision>225</cp:revision>
  <dcterms:created xsi:type="dcterms:W3CDTF">2019-07-09T20:35:23Z</dcterms:created>
  <dcterms:modified xsi:type="dcterms:W3CDTF">2020-05-06T17:06:29Z</dcterms:modified>
</cp:coreProperties>
</file>