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03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0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5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9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8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93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6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5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2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4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2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C2AA40-48BA-4D59-8398-19500EF30DDB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5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99FB0-5D99-4F11-A449-98B2A1BE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0"/>
            <a:ext cx="8676222" cy="3684103"/>
          </a:xfrm>
        </p:spPr>
        <p:txBody>
          <a:bodyPr>
            <a:noAutofit/>
          </a:bodyPr>
          <a:lstStyle/>
          <a:p>
            <a:endParaRPr lang="pt-B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E4B945-E2E0-4295-92D1-DCCD1EF86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88C256CD-D1FA-4C71-985C-E6A428CC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A375DA2-6E11-4EAB-9F3F-491A68B8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19" y="1997892"/>
            <a:ext cx="7478022" cy="45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FCCBB-D756-4AE9-AD11-30B94235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90DB3-7FEF-4385-A26B-81DF4CB7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19B0FB-5EB1-4703-BBC4-9AE84050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51" y="0"/>
            <a:ext cx="9581322" cy="69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0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A3C84-50F1-4C36-8730-6647B67A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Pontuação baseada em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E6D05-D100-4E84-931C-81CBEBEE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Índice de Sobrevivência</a:t>
            </a:r>
          </a:p>
          <a:p>
            <a:pPr lvl="1"/>
            <a:r>
              <a:rPr lang="pt-BR" dirty="0"/>
              <a:t>Do “inaceitável” até o “desejável”</a:t>
            </a:r>
          </a:p>
          <a:p>
            <a:r>
              <a:rPr lang="pt-BR" dirty="0"/>
              <a:t>“Risco é a incerteza da severidade das consequências de uma atividade relacionada a algo com valor humano” (AVEN, 2006)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CDF145B1-D191-4C55-98CA-E242D386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18" y="609600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AEE26-F642-46CC-A3D6-D7BF45F4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D47F25-F5B9-4B81-95B7-5C7305D2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BB5A56-C42E-486B-AAD4-2381A7ED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1" y="2833273"/>
            <a:ext cx="12194066" cy="4024727"/>
          </a:xfrm>
          <a:prstGeom prst="rect">
            <a:avLst/>
          </a:prstGeom>
        </p:spPr>
      </p:pic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4208464F-5B39-4A9A-BB2B-D5316D3A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BFAF8-E92A-4BDF-8790-5D3AFC63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modelos 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FFD396-34F0-41A5-99F9-5EABA4DA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76982DED-DDA9-4B88-AD1A-3C7EA73E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53" y="3253408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50563-EC8B-4889-905D-380EB2D9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78CE3-1BCC-4112-9E33-CD2A19A3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884241-E820-4851-9AF7-39818442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7" y="0"/>
            <a:ext cx="1137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CD12C-D8F9-4551-A808-34F45C8B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CBB80-9636-4CE3-88AC-D93FB35DE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118137-0BCA-4EC0-A3A5-6CD9495C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121"/>
            <a:ext cx="12202957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0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F0390-9EBC-4A31-8A44-D1D5379A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 dos modelos mentais na tomada de decisão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5C2B0-6457-4F6E-AE78-C29D60E3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Situações de risco e novas fazem com que o humano médio não consiga reagir efetivamente</a:t>
            </a:r>
          </a:p>
          <a:p>
            <a:r>
              <a:rPr lang="pt-BR" dirty="0"/>
              <a:t>Coronel John </a:t>
            </a:r>
            <a:r>
              <a:rPr lang="pt-BR" dirty="0" err="1"/>
              <a:t>Boyd</a:t>
            </a:r>
            <a:r>
              <a:rPr lang="pt-BR" dirty="0"/>
              <a:t> e ciclo OODA – Processo de decisão</a:t>
            </a:r>
          </a:p>
          <a:p>
            <a:r>
              <a:rPr lang="pt-BR" dirty="0"/>
              <a:t>Estresse “prende” os neófitos em algum lugar entre os dois “os”.</a:t>
            </a:r>
          </a:p>
          <a:p>
            <a:r>
              <a:rPr lang="pt-BR" dirty="0"/>
              <a:t>O objetivo do treinamento baseado em cenários é oferecer experiências previas que ajudem na tomada de decisão “d”.</a:t>
            </a:r>
          </a:p>
          <a:p>
            <a:r>
              <a:rPr lang="pt-BR" dirty="0"/>
              <a:t>Klein (2004) comprovou a teoria de </a:t>
            </a:r>
            <a:r>
              <a:rPr lang="pt-BR" dirty="0" err="1"/>
              <a:t>boyd</a:t>
            </a:r>
            <a:r>
              <a:rPr lang="pt-BR" dirty="0"/>
              <a:t> acima</a:t>
            </a:r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2142B240-90E6-4AE5-9CDD-B0D150E3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70" y="5161720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B5D63-6251-4CCA-8136-C4DE004E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Aumento do modelo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3A2E4-4AA4-43E2-9371-C7DA36F0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Consciência situacional</a:t>
            </a:r>
            <a:r>
              <a:rPr lang="pt-BR" dirty="0"/>
              <a:t>: estar atento sobre o que acontece ao seu redor com o objetivo de entender como informações, eventos e suas próprias ações impactarão seus objetivos (</a:t>
            </a:r>
            <a:r>
              <a:rPr lang="pt-BR" dirty="0" err="1"/>
              <a:t>Endsley</a:t>
            </a:r>
            <a:r>
              <a:rPr lang="pt-BR" dirty="0"/>
              <a:t>, </a:t>
            </a:r>
            <a:r>
              <a:rPr lang="pt-BR" dirty="0" err="1"/>
              <a:t>Bolte</a:t>
            </a:r>
            <a:r>
              <a:rPr lang="pt-BR" dirty="0"/>
              <a:t> &amp; Jones, 2003)</a:t>
            </a:r>
          </a:p>
          <a:p>
            <a:r>
              <a:rPr lang="pt-BR" dirty="0"/>
              <a:t>Obtida através da visão, tato, olfato, paladar e audição</a:t>
            </a:r>
          </a:p>
          <a:p>
            <a:r>
              <a:rPr lang="pt-BR" dirty="0"/>
              <a:t>Sinais óbvios (como alarmes) ou apenas percebidos inconscientemente (expressões faciais)</a:t>
            </a:r>
          </a:p>
          <a:p>
            <a:r>
              <a:rPr lang="pt-BR" dirty="0"/>
              <a:t>Relação positiva entre consciência situacional e desempenho em cenários (Cannon-</a:t>
            </a:r>
            <a:r>
              <a:rPr lang="pt-BR" dirty="0" err="1"/>
              <a:t>bowers</a:t>
            </a:r>
            <a:r>
              <a:rPr lang="pt-BR" dirty="0"/>
              <a:t>, Salas &amp; Converse, 2001)</a:t>
            </a:r>
          </a:p>
          <a:p>
            <a:r>
              <a:rPr lang="pt-BR" dirty="0">
                <a:solidFill>
                  <a:srgbClr val="FFFF00"/>
                </a:solidFill>
              </a:rPr>
              <a:t>Referências contextuais</a:t>
            </a:r>
            <a:r>
              <a:rPr lang="pt-BR" dirty="0"/>
              <a:t> – Fatores relacionados que compõem o cenário. </a:t>
            </a:r>
          </a:p>
          <a:p>
            <a:pPr lvl="1"/>
            <a:r>
              <a:rPr lang="pt-BR" dirty="0"/>
              <a:t>Devem ser adicionados no treinamento – </a:t>
            </a:r>
            <a:r>
              <a:rPr lang="pt-BR" dirty="0" err="1"/>
              <a:t>cherios</a:t>
            </a:r>
            <a:r>
              <a:rPr lang="pt-BR" dirty="0"/>
              <a:t>, objetos fora do lugar, vestuário </a:t>
            </a:r>
            <a:r>
              <a:rPr lang="pt-BR" dirty="0" err="1"/>
              <a:t>etc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14D8AD8A-560D-4018-9970-4B563D6AF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292" y="45720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FCBA-8B87-4331-8B82-60BEBE06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de habilidades para a realidade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EF5576-228C-41F4-BEB4-94CD9B15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consciência situacional deve ser praticada nos treinamentos</a:t>
            </a:r>
          </a:p>
          <a:p>
            <a:r>
              <a:rPr lang="pt-BR" dirty="0"/>
              <a:t>A construção dos cenários deve exigir a leitura e tomada de decisão</a:t>
            </a:r>
          </a:p>
          <a:p>
            <a:r>
              <a:rPr lang="pt-BR" dirty="0"/>
              <a:t>O treinamento não pode ser “</a:t>
            </a:r>
            <a:r>
              <a:rPr lang="pt-BR" dirty="0" err="1"/>
              <a:t>near-transfer</a:t>
            </a:r>
            <a:r>
              <a:rPr lang="pt-BR" dirty="0"/>
              <a:t>”</a:t>
            </a:r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2D0CBB24-D82D-4159-94A6-AABF10A2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23" y="50093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72F48-4EB9-4D3A-8E86-C3DD9725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 da seção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23E21-8763-46FD-A000-F2A16A07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Componente crucial da sobrevivência é a habilidade de tomar decisões sob estresse</a:t>
            </a:r>
          </a:p>
          <a:p>
            <a:r>
              <a:rPr lang="pt-BR" dirty="0"/>
              <a:t>O treinamento é imprescindível</a:t>
            </a:r>
          </a:p>
          <a:p>
            <a:r>
              <a:rPr lang="pt-BR" dirty="0"/>
              <a:t>O STAR ajuda a lembrar disso e avaliar os instruendos</a:t>
            </a:r>
          </a:p>
          <a:p>
            <a:pPr lvl="1"/>
            <a:r>
              <a:rPr lang="pt-BR" dirty="0"/>
              <a:t>Avaliação padronizada</a:t>
            </a:r>
          </a:p>
          <a:p>
            <a:pPr lvl="1"/>
            <a:r>
              <a:rPr lang="pt-BR" dirty="0"/>
              <a:t>Uso consistente permite a avaliação da evolução</a:t>
            </a:r>
          </a:p>
          <a:p>
            <a:r>
              <a:rPr lang="pt-BR" dirty="0"/>
              <a:t>Infere-se que a partir das avaliações instruendos sejam melhor preparados</a:t>
            </a:r>
          </a:p>
          <a:p>
            <a:r>
              <a:rPr lang="pt-BR" dirty="0"/>
              <a:t>Permite avalia o RBT com eficácia</a:t>
            </a:r>
          </a:p>
          <a:p>
            <a:r>
              <a:rPr lang="pt-BR" dirty="0"/>
              <a:t>Pode ser estendida à formação de instrutores</a:t>
            </a:r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20D38F7C-AF64-4C22-8549-1BA99A346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05" y="45720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FF9DE-2164-4A04-A4D5-C8C5BB30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dividido em 4 seções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C9418-63B7-4ED5-A8F9-39613745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CB68A683-185F-4113-BA29-6C337C88B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68" y="3447220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0B71-76EA-4723-9036-A4C9648B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9773"/>
            <a:ext cx="9905998" cy="111318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Seção 2</a:t>
            </a:r>
            <a:r>
              <a:rPr lang="pt-BR" dirty="0"/>
              <a:t> – desempenho dos estudantes em cenários de estresse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12F7E-2C22-4C76-B23A-67DFB2F9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Objetiva avaliar os efeitos de diferentes estressores no desempenho</a:t>
            </a:r>
          </a:p>
          <a:p>
            <a:r>
              <a:rPr lang="pt-BR" dirty="0"/>
              <a:t>Avalia a domada de decisões e não apenas o nível operacional</a:t>
            </a:r>
          </a:p>
          <a:p>
            <a:r>
              <a:rPr lang="pt-BR" dirty="0"/>
              <a:t>Todos os estudantes que participaram tinham habilidades comprovadas</a:t>
            </a:r>
          </a:p>
          <a:p>
            <a:r>
              <a:rPr lang="pt-BR" dirty="0"/>
              <a:t>Objetiva ajudar a reduzir o tempo de treino necessário para aumentar o índice de sobrevivência dos policiais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9FBF47BC-8CC3-4EA0-B1B8-3D0A1F39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0B71-76EA-4723-9036-A4C9648B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9773"/>
            <a:ext cx="9905998" cy="111318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Seção 3</a:t>
            </a:r>
            <a:r>
              <a:rPr lang="pt-BR" dirty="0"/>
              <a:t> – o impacto das emoções no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12F7E-2C22-4C76-B23A-67DFB2F9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Fator importante do treinamento é fazer com que os instruendos consigam agir não apenas em situações de rotina, mas sob estresse</a:t>
            </a:r>
          </a:p>
          <a:p>
            <a:r>
              <a:rPr lang="pt-BR" dirty="0"/>
              <a:t>70% dos testados tomam decisões inefetivas</a:t>
            </a:r>
          </a:p>
          <a:p>
            <a:r>
              <a:rPr lang="pt-BR" dirty="0"/>
              <a:t>49% não conseguem manter vantagem tática</a:t>
            </a:r>
          </a:p>
          <a:p>
            <a:r>
              <a:rPr lang="pt-BR" dirty="0"/>
              <a:t>Ansiedade e raiva foram identificados como os sentimentos mais relevantes nos cenários</a:t>
            </a:r>
          </a:p>
          <a:p>
            <a:r>
              <a:rPr lang="pt-BR" dirty="0"/>
              <a:t>Cenários precisam induzir ao estresse semelhante ao real e precisam ter meios de avaliação tecnicamente válidos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9FBF47BC-8CC3-4EA0-B1B8-3D0A1F39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0B71-76EA-4723-9036-A4C9648B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9773"/>
            <a:ext cx="9905998" cy="111318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Seção 4</a:t>
            </a:r>
            <a:r>
              <a:rPr lang="pt-BR" dirty="0"/>
              <a:t> – o impacto da retroalimentação no desempenho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9FBF47BC-8CC3-4EA0-B1B8-3D0A1F39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AAE7F9-1B79-4F66-A949-9FA19EF6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1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2E794504-C8EA-48BE-BF78-6E5CB63C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1" y="1994452"/>
            <a:ext cx="5075993" cy="3425688"/>
          </a:xfrm>
          <a:prstGeom prst="rect">
            <a:avLst/>
          </a:prstGeom>
        </p:spPr>
      </p:pic>
      <p:pic>
        <p:nvPicPr>
          <p:cNvPr id="4" name="Imagem 3" descr="Desenho em preto e branco&#10;&#10;Descrição gerada automaticamente">
            <a:extLst>
              <a:ext uri="{FF2B5EF4-FFF2-40B4-BE49-F238E27FC236}">
                <a16:creationId xmlns:a16="http://schemas.microsoft.com/office/drawing/2014/main" id="{9D6882B0-E7A2-4730-AB8A-3C5FF2A2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2" y="505855"/>
            <a:ext cx="5219047" cy="5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B6EC6-D90A-4E63-8549-092507CA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2319130"/>
            <a:ext cx="10813773" cy="3472070"/>
          </a:xfrm>
        </p:spPr>
        <p:txBody>
          <a:bodyPr>
            <a:normAutofit fontScale="90000"/>
          </a:bodyPr>
          <a:lstStyle/>
          <a:p>
            <a:r>
              <a:rPr lang="pt-BR" dirty="0"/>
              <a:t>1. Seguir a estrela (star) para desenvolver o desempenho</a:t>
            </a:r>
            <a:br>
              <a:rPr lang="pt-BR" dirty="0"/>
            </a:br>
            <a:r>
              <a:rPr lang="pt-BR" dirty="0"/>
              <a:t>2. desempenho de estudantes durante cenários de estresse	</a:t>
            </a:r>
            <a:br>
              <a:rPr lang="pt-BR" dirty="0"/>
            </a:br>
            <a:r>
              <a:rPr lang="pt-BR" dirty="0"/>
              <a:t>3. os efeitos das emoções no desempenho</a:t>
            </a:r>
            <a:br>
              <a:rPr lang="pt-BR" dirty="0"/>
            </a:br>
            <a:r>
              <a:rPr lang="pt-BR" dirty="0"/>
              <a:t>4. o impacto da retroalimentação no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AB10A4-A2B1-4AA3-8FF7-DFF67C08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6D95030E-4D0C-4C0C-BAA3-933646738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A0B71-76EA-4723-9036-A4C9648B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69773"/>
            <a:ext cx="9905998" cy="111318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Seção 1</a:t>
            </a:r>
            <a:r>
              <a:rPr lang="pt-BR" dirty="0"/>
              <a:t> - Seguir a estrela (star) para desenvolver o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12F7E-2C22-4C76-B23A-67DFB2F9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seção 1 discute a importância de explorar novas metodologias que aumentem o desempenho no treinamento de policiais. Existe um fluxo constante de novas pesquisas sobre </a:t>
            </a:r>
            <a:r>
              <a:rPr lang="pt-BR" dirty="0">
                <a:solidFill>
                  <a:srgbClr val="FFFF00"/>
                </a:solidFill>
              </a:rPr>
              <a:t>como as pessoas aprendem</a:t>
            </a:r>
            <a:r>
              <a:rPr lang="pt-BR" dirty="0"/>
              <a:t>. Quando essas informações novas são combinadas com novas tecnologias – como capacidades de audiovisual aumentadas – as oportunidades de aprendizado e retenção são aprimoradas. Esta seção faz uma </a:t>
            </a:r>
            <a:r>
              <a:rPr lang="pt-BR" dirty="0">
                <a:solidFill>
                  <a:srgbClr val="FFFF00"/>
                </a:solidFill>
              </a:rPr>
              <a:t>leitura geral dos estudos</a:t>
            </a:r>
            <a:r>
              <a:rPr lang="pt-BR" dirty="0"/>
              <a:t>, o desenvolvimento da </a:t>
            </a:r>
            <a:r>
              <a:rPr lang="pt-BR" dirty="0">
                <a:solidFill>
                  <a:srgbClr val="FFFF00"/>
                </a:solidFill>
              </a:rPr>
              <a:t>STAR</a:t>
            </a:r>
            <a:r>
              <a:rPr lang="pt-BR" dirty="0"/>
              <a:t>, um novo sistema de avaliação baseado em risco e revê </a:t>
            </a:r>
            <a:r>
              <a:rPr lang="pt-BR" dirty="0">
                <a:solidFill>
                  <a:srgbClr val="FFFF00"/>
                </a:solidFill>
              </a:rPr>
              <a:t>como o cérebro processa informações antes de responder a uma situação desconhecida</a:t>
            </a:r>
            <a:r>
              <a:rPr lang="pt-BR" dirty="0"/>
              <a:t>, como acontece com os policiais,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9FBF47BC-8CC3-4EA0-B1B8-3D0A1F39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F89E3-4759-430C-9E57-1D78A711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EE1E7-EEFB-4D10-A9C9-350CA89B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Aumento de 40% de mortes de policiais nos EUA de 2009 (117) para 2010	 (162)</a:t>
            </a:r>
          </a:p>
          <a:p>
            <a:r>
              <a:rPr lang="pt-BR" dirty="0"/>
              <a:t>Policiais rotineiramente precisam tomar decisões rápidas em cenários mutantes</a:t>
            </a:r>
          </a:p>
          <a:p>
            <a:r>
              <a:rPr lang="pt-BR" dirty="0"/>
              <a:t>Muitas dessas situações envolvem risco e exigem o uso de força letal</a:t>
            </a:r>
          </a:p>
          <a:p>
            <a:r>
              <a:rPr lang="pt-BR" dirty="0"/>
              <a:t>Pesquisa do FBI em 1997 revelou que a parte significativa dos ataques a policiais ocorreram pela falha na leitura do cenário</a:t>
            </a:r>
          </a:p>
          <a:p>
            <a:r>
              <a:rPr lang="pt-BR" dirty="0"/>
              <a:t>Entrevistas feitas pelo </a:t>
            </a:r>
            <a:r>
              <a:rPr lang="pt-BR" dirty="0" err="1"/>
              <a:t>fbi</a:t>
            </a:r>
            <a:r>
              <a:rPr lang="pt-BR" dirty="0"/>
              <a:t> em 2006 com condenados por atacar policiais apontaram que ataques aconteceram pela falta de voz de comando e falha ao reconhecer ameaças</a:t>
            </a:r>
          </a:p>
          <a:p>
            <a:r>
              <a:rPr lang="pt-BR" dirty="0"/>
              <a:t>Este documento apresenta os resultados obtidos em um treinamento baseado em cenário usando os métodos aqui descritos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4BA86B0F-D23E-4DA2-97FB-34E9A3BE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6BDA8-E74A-4A76-A870-318EE8B4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36034"/>
            <a:ext cx="9905998" cy="778565"/>
          </a:xfrm>
        </p:spPr>
        <p:txBody>
          <a:bodyPr>
            <a:normAutofit fontScale="90000"/>
          </a:bodyPr>
          <a:lstStyle/>
          <a:p>
            <a:r>
              <a:rPr lang="pt-BR" dirty="0"/>
              <a:t>Usando a pesquisa para refinar o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15891-0153-496D-AACC-7C974A42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2000 – Início da pesquisa para determinar se um método de avaliação que refletisse a capacidade do instruendo de responder e sobreviver a um confronto</a:t>
            </a:r>
          </a:p>
          <a:p>
            <a:r>
              <a:rPr lang="pt-BR" dirty="0"/>
              <a:t>2004 – embora houvesse a avaliação de tiro estacionário, identificou-se a necessidade de uma forma de avaliação que representasse a capacidade de sucesso force </a:t>
            </a:r>
            <a:r>
              <a:rPr lang="pt-BR" dirty="0" err="1"/>
              <a:t>on</a:t>
            </a:r>
            <a:r>
              <a:rPr lang="pt-BR" dirty="0"/>
              <a:t> force</a:t>
            </a:r>
          </a:p>
          <a:p>
            <a:r>
              <a:rPr lang="pt-BR" dirty="0"/>
              <a:t>Necessidade de criar instrumento de avaliação em RBT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A96EE302-5466-468E-9AD8-369247A5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D84DA-D983-4949-BF4D-2B89BEFE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inicial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16F593-50B2-41DE-A3BE-EE3B2C9A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97 elementos ensinados no treinamento básico foram avaliados</a:t>
            </a:r>
          </a:p>
          <a:p>
            <a:r>
              <a:rPr lang="pt-BR" dirty="0"/>
              <a:t>Resultados cruzados com objetivos de instrução</a:t>
            </a:r>
          </a:p>
          <a:p>
            <a:r>
              <a:rPr lang="pt-BR" dirty="0"/>
              <a:t>Cenário desenvolvido com gradação de estresse</a:t>
            </a:r>
          </a:p>
          <a:p>
            <a:r>
              <a:rPr lang="pt-BR" dirty="0"/>
              <a:t>Avaliação do estresse via</a:t>
            </a:r>
          </a:p>
          <a:p>
            <a:pPr lvl="1"/>
            <a:r>
              <a:rPr lang="pt-BR" dirty="0"/>
              <a:t>FC</a:t>
            </a:r>
          </a:p>
          <a:p>
            <a:pPr lvl="1"/>
            <a:r>
              <a:rPr lang="pt-BR" dirty="0"/>
              <a:t>PA</a:t>
            </a:r>
          </a:p>
          <a:p>
            <a:pPr lvl="1"/>
            <a:r>
              <a:rPr lang="pt-BR" dirty="0"/>
              <a:t>Cortisol</a:t>
            </a:r>
          </a:p>
          <a:p>
            <a:pPr lvl="1"/>
            <a:r>
              <a:rPr lang="pt-BR" dirty="0"/>
              <a:t>Análise psicológica</a:t>
            </a:r>
          </a:p>
          <a:p>
            <a:r>
              <a:rPr lang="pt-BR" dirty="0"/>
              <a:t>Resultados dos elementos ensinados, avaliados sob estresse, se deteriorou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79C6933-1725-40E4-92A7-FC373689B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0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36160-94F6-4FA4-B6C4-31BFF9B8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um novo método de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22CCBE-B1C7-45B3-8A70-8D31931F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Noção de que a avaliação deveria compreender análise multidisciplinar</a:t>
            </a:r>
          </a:p>
          <a:p>
            <a:pPr lvl="1"/>
            <a:r>
              <a:rPr lang="pt-BR" dirty="0"/>
              <a:t>Ciência do comportamento</a:t>
            </a:r>
          </a:p>
          <a:p>
            <a:pPr lvl="1"/>
            <a:r>
              <a:rPr lang="pt-BR" dirty="0"/>
              <a:t>Tática</a:t>
            </a:r>
          </a:p>
          <a:p>
            <a:pPr lvl="1"/>
            <a:r>
              <a:rPr lang="pt-BR" dirty="0"/>
              <a:t>Contraterrorismo</a:t>
            </a:r>
          </a:p>
          <a:p>
            <a:pPr lvl="1"/>
            <a:r>
              <a:rPr lang="pt-BR" dirty="0"/>
              <a:t>Tiro</a:t>
            </a:r>
          </a:p>
          <a:p>
            <a:pPr lvl="1"/>
            <a:r>
              <a:rPr lang="pt-BR" dirty="0"/>
              <a:t>Armas não-letais</a:t>
            </a:r>
          </a:p>
          <a:p>
            <a:r>
              <a:rPr lang="pt-BR" dirty="0"/>
              <a:t>Revisão de literatura</a:t>
            </a:r>
          </a:p>
          <a:p>
            <a:r>
              <a:rPr lang="pt-BR" dirty="0"/>
              <a:t>Agrupamento das 97 habilidades em 8 áreas para a STAR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B400D11C-0ED4-4A16-9774-E3A6BF90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44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68137-2CF4-460A-8E01-53568A9C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STAR – </a:t>
            </a:r>
            <a:r>
              <a:rPr lang="pt-BR" dirty="0" err="1"/>
              <a:t>Scenario</a:t>
            </a:r>
            <a:r>
              <a:rPr lang="pt-BR" dirty="0"/>
              <a:t> Training Assessment &amp; review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490626-1D01-41D0-9D3F-FD559AB8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Consciência situacional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Identificação de ameaças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Resposta inicial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Controle de cenário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Aplicação da força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Técnicas de prisão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Comunicação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Articulação/</a:t>
            </a:r>
            <a:r>
              <a:rPr lang="pt-BR" dirty="0" err="1"/>
              <a:t>debriefing</a:t>
            </a:r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745529C6-61AE-4D71-9FBE-02A310A2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96" y="3293164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1024</TotalTime>
  <Words>905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Symbol</vt:lpstr>
      <vt:lpstr>Malha</vt:lpstr>
      <vt:lpstr>Apresentação do PowerPoint</vt:lpstr>
      <vt:lpstr>Material dividido em 4 seções</vt:lpstr>
      <vt:lpstr>1. Seguir a estrela (star) para desenvolver o desempenho 2. desempenho de estudantes durante cenários de estresse  3. os efeitos das emoções no desempenho 4. o impacto da retroalimentação no desempenho</vt:lpstr>
      <vt:lpstr>Seção 1 - Seguir a estrela (star) para desenvolver o desempenho</vt:lpstr>
      <vt:lpstr>Introdução</vt:lpstr>
      <vt:lpstr>Usando a pesquisa para refinar o desempenho</vt:lpstr>
      <vt:lpstr>Pesquisa inicial</vt:lpstr>
      <vt:lpstr>Criação de um novo método de avaliação</vt:lpstr>
      <vt:lpstr>STAR – Scenario Training Assessment &amp; review</vt:lpstr>
      <vt:lpstr>Apresentação do PowerPoint</vt:lpstr>
      <vt:lpstr>Pontuação baseada em risco</vt:lpstr>
      <vt:lpstr>Apresentação do PowerPoint</vt:lpstr>
      <vt:lpstr>Criação de modelos mentais</vt:lpstr>
      <vt:lpstr>Apresentação do PowerPoint</vt:lpstr>
      <vt:lpstr>Apresentação do PowerPoint</vt:lpstr>
      <vt:lpstr>Impacto dos modelos mentais na tomada de decisão</vt:lpstr>
      <vt:lpstr>Aumento do modelo mental</vt:lpstr>
      <vt:lpstr>Transferência de habilidades para a realidade</vt:lpstr>
      <vt:lpstr>Sumário da seção 1</vt:lpstr>
      <vt:lpstr>Seção 2 – desempenho dos estudantes em cenários de estresse</vt:lpstr>
      <vt:lpstr>Seção 3 – o impacto das emoções no desempenho</vt:lpstr>
      <vt:lpstr>Seção 4 – o impacto da retroalimentação no desempenho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Effects of Physiological Arousal Following Acute Stress on Police Officer Performance in a Simulated Critical Incident</dc:title>
  <dc:creator>Lucas Silveira</dc:creator>
  <cp:lastModifiedBy>Lucas Silveira</cp:lastModifiedBy>
  <cp:revision>64</cp:revision>
  <dcterms:created xsi:type="dcterms:W3CDTF">2020-03-08T21:23:54Z</dcterms:created>
  <dcterms:modified xsi:type="dcterms:W3CDTF">2020-04-01T15:13:57Z</dcterms:modified>
</cp:coreProperties>
</file>